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7"/>
  </p:notesMasterIdLst>
  <p:sldIdLst>
    <p:sldId id="256" r:id="rId2"/>
    <p:sldId id="258" r:id="rId3"/>
    <p:sldId id="261" r:id="rId4"/>
    <p:sldId id="259" r:id="rId5"/>
    <p:sldId id="262"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302"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3" r:id="rId46"/>
  </p:sldIdLst>
  <p:sldSz cx="12192000" cy="68580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409" autoAdjust="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20CEE-1FB3-4F23-B567-4C9B047A1619}" type="doc">
      <dgm:prSet loTypeId="urn:microsoft.com/office/officeart/2005/8/layout/list1" loCatId="list" qsTypeId="urn:microsoft.com/office/officeart/2005/8/quickstyle/3d4" qsCatId="3D" csTypeId="urn:microsoft.com/office/officeart/2005/8/colors/accent1_2" csCatId="accent1" phldr="1"/>
      <dgm:spPr/>
      <dgm:t>
        <a:bodyPr/>
        <a:lstStyle/>
        <a:p>
          <a:endParaRPr lang="en-US"/>
        </a:p>
      </dgm:t>
    </dgm:pt>
    <dgm:pt modelId="{53BA45A6-BFEC-4EE2-9CE6-563EF2810861}">
      <dgm:prSet phldrT="[Text]"/>
      <dgm:spPr/>
      <dgm:t>
        <a:bodyPr/>
        <a:lstStyle/>
        <a:p>
          <a:r>
            <a:rPr lang="en-US" dirty="0"/>
            <a:t>Checking Account</a:t>
          </a:r>
        </a:p>
      </dgm:t>
    </dgm:pt>
    <dgm:pt modelId="{6669638A-4EBD-492F-B8E2-FA7DA2C91A33}" type="parTrans" cxnId="{D192BFDB-CCB4-48C9-B1EE-B0F727E1A2FC}">
      <dgm:prSet/>
      <dgm:spPr/>
      <dgm:t>
        <a:bodyPr/>
        <a:lstStyle/>
        <a:p>
          <a:endParaRPr lang="en-US"/>
        </a:p>
      </dgm:t>
    </dgm:pt>
    <dgm:pt modelId="{1F2C57B0-7F47-4229-8FE7-4A2C1ABC5207}" type="sibTrans" cxnId="{D192BFDB-CCB4-48C9-B1EE-B0F727E1A2FC}">
      <dgm:prSet/>
      <dgm:spPr/>
      <dgm:t>
        <a:bodyPr/>
        <a:lstStyle/>
        <a:p>
          <a:endParaRPr lang="en-US"/>
        </a:p>
      </dgm:t>
    </dgm:pt>
    <dgm:pt modelId="{20F8CD7E-C587-445D-B536-1AE929508B6E}">
      <dgm:prSet phldrT="[Text]"/>
      <dgm:spPr/>
      <dgm:t>
        <a:bodyPr/>
        <a:lstStyle/>
        <a:p>
          <a:r>
            <a:rPr lang="en-US" dirty="0"/>
            <a:t>Savings Account</a:t>
          </a:r>
        </a:p>
      </dgm:t>
    </dgm:pt>
    <dgm:pt modelId="{DE95ED71-45E3-448F-8213-BBE3104BB8B4}" type="parTrans" cxnId="{7BC63572-1E83-4952-837B-4738230371D8}">
      <dgm:prSet/>
      <dgm:spPr/>
      <dgm:t>
        <a:bodyPr/>
        <a:lstStyle/>
        <a:p>
          <a:endParaRPr lang="en-US"/>
        </a:p>
      </dgm:t>
    </dgm:pt>
    <dgm:pt modelId="{9615C853-5E0C-4E86-8550-F261A7D1CEF4}" type="sibTrans" cxnId="{7BC63572-1E83-4952-837B-4738230371D8}">
      <dgm:prSet/>
      <dgm:spPr/>
      <dgm:t>
        <a:bodyPr/>
        <a:lstStyle/>
        <a:p>
          <a:endParaRPr lang="en-US"/>
        </a:p>
      </dgm:t>
    </dgm:pt>
    <dgm:pt modelId="{D7A34067-62B4-401A-B17E-C79E6C40B6E6}">
      <dgm:prSet phldrT="[Text]"/>
      <dgm:spPr/>
      <dgm:t>
        <a:bodyPr/>
        <a:lstStyle/>
        <a:p>
          <a:r>
            <a:rPr lang="en-US" dirty="0"/>
            <a:t>Money Market</a:t>
          </a:r>
        </a:p>
      </dgm:t>
    </dgm:pt>
    <dgm:pt modelId="{B73C42DD-E63E-4654-8F70-EF65A00C6104}" type="parTrans" cxnId="{ACD68EC6-6C77-4E77-93EC-4A8DE77A283B}">
      <dgm:prSet/>
      <dgm:spPr/>
      <dgm:t>
        <a:bodyPr/>
        <a:lstStyle/>
        <a:p>
          <a:endParaRPr lang="en-US"/>
        </a:p>
      </dgm:t>
    </dgm:pt>
    <dgm:pt modelId="{EF1474DD-062C-484F-87B2-13A4A9DF9EAC}" type="sibTrans" cxnId="{ACD68EC6-6C77-4E77-93EC-4A8DE77A283B}">
      <dgm:prSet/>
      <dgm:spPr/>
      <dgm:t>
        <a:bodyPr/>
        <a:lstStyle/>
        <a:p>
          <a:endParaRPr lang="en-US"/>
        </a:p>
      </dgm:t>
    </dgm:pt>
    <dgm:pt modelId="{267B7FD3-FC18-4D8F-997B-A952370867A7}">
      <dgm:prSet/>
      <dgm:spPr/>
      <dgm:t>
        <a:bodyPr/>
        <a:lstStyle/>
        <a:p>
          <a:r>
            <a:rPr lang="en-US" dirty="0"/>
            <a:t>Certificate of Deposit</a:t>
          </a:r>
        </a:p>
      </dgm:t>
    </dgm:pt>
    <dgm:pt modelId="{CFEDD16C-D9E0-4170-811B-E0157B9507A8}" type="parTrans" cxnId="{2D0C2754-23CB-4E8F-87F9-4E48BE1F5A83}">
      <dgm:prSet/>
      <dgm:spPr/>
      <dgm:t>
        <a:bodyPr/>
        <a:lstStyle/>
        <a:p>
          <a:endParaRPr lang="en-US"/>
        </a:p>
      </dgm:t>
    </dgm:pt>
    <dgm:pt modelId="{7729C46F-C64E-4695-BA31-839423370D32}" type="sibTrans" cxnId="{2D0C2754-23CB-4E8F-87F9-4E48BE1F5A83}">
      <dgm:prSet/>
      <dgm:spPr/>
      <dgm:t>
        <a:bodyPr/>
        <a:lstStyle/>
        <a:p>
          <a:endParaRPr lang="en-US"/>
        </a:p>
      </dgm:t>
    </dgm:pt>
    <dgm:pt modelId="{321E013E-43BD-43A5-9E88-35DFF6C9DF2C}">
      <dgm:prSet phldrT="[Text]"/>
      <dgm:spPr/>
      <dgm:t>
        <a:bodyPr/>
        <a:lstStyle/>
        <a:p>
          <a:r>
            <a:rPr lang="en-US" dirty="0"/>
            <a:t>Everyday spending</a:t>
          </a:r>
        </a:p>
      </dgm:t>
    </dgm:pt>
    <dgm:pt modelId="{D88EFCDD-2218-4480-BF0A-9593C4AB2A17}" type="parTrans" cxnId="{83672E51-D680-41F4-8553-87FA72E5B3B2}">
      <dgm:prSet/>
      <dgm:spPr/>
      <dgm:t>
        <a:bodyPr/>
        <a:lstStyle/>
        <a:p>
          <a:endParaRPr lang="en-US"/>
        </a:p>
      </dgm:t>
    </dgm:pt>
    <dgm:pt modelId="{9C43781B-F51A-4730-9594-955AE967B5B6}" type="sibTrans" cxnId="{83672E51-D680-41F4-8553-87FA72E5B3B2}">
      <dgm:prSet/>
      <dgm:spPr/>
      <dgm:t>
        <a:bodyPr/>
        <a:lstStyle/>
        <a:p>
          <a:endParaRPr lang="en-US"/>
        </a:p>
      </dgm:t>
    </dgm:pt>
    <dgm:pt modelId="{B855805D-1AEB-4E05-A2E0-6A4E743C4A3A}">
      <dgm:prSet phldrT="[Text]"/>
      <dgm:spPr/>
      <dgm:t>
        <a:bodyPr/>
        <a:lstStyle/>
        <a:p>
          <a:r>
            <a:rPr lang="en-US" dirty="0"/>
            <a:t>Low minimum balance</a:t>
          </a:r>
        </a:p>
      </dgm:t>
    </dgm:pt>
    <dgm:pt modelId="{43A50632-90F3-4B22-AD8D-E94A55D285BC}" type="parTrans" cxnId="{F628C13C-A37F-44DC-A348-6A727A51FAF0}">
      <dgm:prSet/>
      <dgm:spPr/>
      <dgm:t>
        <a:bodyPr/>
        <a:lstStyle/>
        <a:p>
          <a:endParaRPr lang="en-US"/>
        </a:p>
      </dgm:t>
    </dgm:pt>
    <dgm:pt modelId="{020A3F15-4971-47D4-B713-2B2C58CD6CBB}" type="sibTrans" cxnId="{F628C13C-A37F-44DC-A348-6A727A51FAF0}">
      <dgm:prSet/>
      <dgm:spPr/>
      <dgm:t>
        <a:bodyPr/>
        <a:lstStyle/>
        <a:p>
          <a:endParaRPr lang="en-US"/>
        </a:p>
      </dgm:t>
    </dgm:pt>
    <dgm:pt modelId="{E58633C7-C316-4A46-8DA9-97C70E3EA4B7}">
      <dgm:prSet phldrT="[Text]"/>
      <dgm:spPr/>
      <dgm:t>
        <a:bodyPr/>
        <a:lstStyle/>
        <a:p>
          <a:r>
            <a:rPr lang="en-US" dirty="0"/>
            <a:t>Interest + liquidity</a:t>
          </a:r>
        </a:p>
      </dgm:t>
    </dgm:pt>
    <dgm:pt modelId="{5B1EEF11-154B-48BF-BEF2-0BE4D7710461}" type="parTrans" cxnId="{D115E60E-9AFA-43B4-9F4E-556041F6833A}">
      <dgm:prSet/>
      <dgm:spPr/>
      <dgm:t>
        <a:bodyPr/>
        <a:lstStyle/>
        <a:p>
          <a:endParaRPr lang="en-US"/>
        </a:p>
      </dgm:t>
    </dgm:pt>
    <dgm:pt modelId="{642855D5-145C-479D-AE1E-0EA4E8A17F6F}" type="sibTrans" cxnId="{D115E60E-9AFA-43B4-9F4E-556041F6833A}">
      <dgm:prSet/>
      <dgm:spPr/>
      <dgm:t>
        <a:bodyPr/>
        <a:lstStyle/>
        <a:p>
          <a:endParaRPr lang="en-US"/>
        </a:p>
      </dgm:t>
    </dgm:pt>
    <dgm:pt modelId="{270D414E-3C33-458D-92D3-2608E84F8049}">
      <dgm:prSet/>
      <dgm:spPr/>
      <dgm:t>
        <a:bodyPr/>
        <a:lstStyle/>
        <a:p>
          <a:r>
            <a:rPr lang="en-US" dirty="0"/>
            <a:t>Long-term investing</a:t>
          </a:r>
        </a:p>
      </dgm:t>
    </dgm:pt>
    <dgm:pt modelId="{2B02DAAC-009E-4179-8EE3-BBF640BD9BD7}" type="parTrans" cxnId="{CA397D4E-B4AE-497D-A063-9EAA9A5BD01A}">
      <dgm:prSet/>
      <dgm:spPr/>
      <dgm:t>
        <a:bodyPr/>
        <a:lstStyle/>
        <a:p>
          <a:endParaRPr lang="en-US"/>
        </a:p>
      </dgm:t>
    </dgm:pt>
    <dgm:pt modelId="{88880246-8948-4BBA-959B-D291A78294A4}" type="sibTrans" cxnId="{CA397D4E-B4AE-497D-A063-9EAA9A5BD01A}">
      <dgm:prSet/>
      <dgm:spPr/>
      <dgm:t>
        <a:bodyPr/>
        <a:lstStyle/>
        <a:p>
          <a:endParaRPr lang="en-US"/>
        </a:p>
      </dgm:t>
    </dgm:pt>
    <dgm:pt modelId="{3E8CA974-D608-40BA-B336-34F4D8D6D50A}" type="pres">
      <dgm:prSet presAssocID="{C4620CEE-1FB3-4F23-B567-4C9B047A1619}" presName="linear" presStyleCnt="0">
        <dgm:presLayoutVars>
          <dgm:dir/>
          <dgm:animLvl val="lvl"/>
          <dgm:resizeHandles val="exact"/>
        </dgm:presLayoutVars>
      </dgm:prSet>
      <dgm:spPr/>
    </dgm:pt>
    <dgm:pt modelId="{19C9626F-F092-486F-9BBC-0A8DAEB9A854}" type="pres">
      <dgm:prSet presAssocID="{53BA45A6-BFEC-4EE2-9CE6-563EF2810861}" presName="parentLin" presStyleCnt="0"/>
      <dgm:spPr/>
    </dgm:pt>
    <dgm:pt modelId="{57CC0049-0A2D-450F-A6EA-E3B4440E5E63}" type="pres">
      <dgm:prSet presAssocID="{53BA45A6-BFEC-4EE2-9CE6-563EF2810861}" presName="parentLeftMargin" presStyleLbl="node1" presStyleIdx="0" presStyleCnt="4"/>
      <dgm:spPr/>
    </dgm:pt>
    <dgm:pt modelId="{3C6F082C-51BD-4792-8EC7-CBE2AC4E6D12}" type="pres">
      <dgm:prSet presAssocID="{53BA45A6-BFEC-4EE2-9CE6-563EF2810861}" presName="parentText" presStyleLbl="node1" presStyleIdx="0" presStyleCnt="4">
        <dgm:presLayoutVars>
          <dgm:chMax val="0"/>
          <dgm:bulletEnabled val="1"/>
        </dgm:presLayoutVars>
      </dgm:prSet>
      <dgm:spPr/>
    </dgm:pt>
    <dgm:pt modelId="{C591D8BF-3861-48E7-A441-33980CC9B8C2}" type="pres">
      <dgm:prSet presAssocID="{53BA45A6-BFEC-4EE2-9CE6-563EF2810861}" presName="negativeSpace" presStyleCnt="0"/>
      <dgm:spPr/>
    </dgm:pt>
    <dgm:pt modelId="{22B8E988-BE4D-44B0-B551-6613BE4D8FEC}" type="pres">
      <dgm:prSet presAssocID="{53BA45A6-BFEC-4EE2-9CE6-563EF2810861}" presName="childText" presStyleLbl="conFgAcc1" presStyleIdx="0" presStyleCnt="4">
        <dgm:presLayoutVars>
          <dgm:bulletEnabled val="1"/>
        </dgm:presLayoutVars>
      </dgm:prSet>
      <dgm:spPr/>
    </dgm:pt>
    <dgm:pt modelId="{00524A4D-A584-464B-8717-C371FA672BFB}" type="pres">
      <dgm:prSet presAssocID="{1F2C57B0-7F47-4229-8FE7-4A2C1ABC5207}" presName="spaceBetweenRectangles" presStyleCnt="0"/>
      <dgm:spPr/>
    </dgm:pt>
    <dgm:pt modelId="{E5B0357D-2640-4277-8EB1-C4E93AAD55E6}" type="pres">
      <dgm:prSet presAssocID="{20F8CD7E-C587-445D-B536-1AE929508B6E}" presName="parentLin" presStyleCnt="0"/>
      <dgm:spPr/>
    </dgm:pt>
    <dgm:pt modelId="{692AF5E0-3FB6-4C98-9BAB-453F12352DAF}" type="pres">
      <dgm:prSet presAssocID="{20F8CD7E-C587-445D-B536-1AE929508B6E}" presName="parentLeftMargin" presStyleLbl="node1" presStyleIdx="0" presStyleCnt="4"/>
      <dgm:spPr/>
    </dgm:pt>
    <dgm:pt modelId="{1B06E7CE-9482-4139-AFC0-76AF1FE3AAB3}" type="pres">
      <dgm:prSet presAssocID="{20F8CD7E-C587-445D-B536-1AE929508B6E}" presName="parentText" presStyleLbl="node1" presStyleIdx="1" presStyleCnt="4">
        <dgm:presLayoutVars>
          <dgm:chMax val="0"/>
          <dgm:bulletEnabled val="1"/>
        </dgm:presLayoutVars>
      </dgm:prSet>
      <dgm:spPr/>
    </dgm:pt>
    <dgm:pt modelId="{C37F255E-DD8A-474F-8EBE-4627AB54FAA9}" type="pres">
      <dgm:prSet presAssocID="{20F8CD7E-C587-445D-B536-1AE929508B6E}" presName="negativeSpace" presStyleCnt="0"/>
      <dgm:spPr/>
    </dgm:pt>
    <dgm:pt modelId="{7CD15FBB-749B-4A40-B806-E8D0AC7B38B1}" type="pres">
      <dgm:prSet presAssocID="{20F8CD7E-C587-445D-B536-1AE929508B6E}" presName="childText" presStyleLbl="conFgAcc1" presStyleIdx="1" presStyleCnt="4">
        <dgm:presLayoutVars>
          <dgm:bulletEnabled val="1"/>
        </dgm:presLayoutVars>
      </dgm:prSet>
      <dgm:spPr/>
    </dgm:pt>
    <dgm:pt modelId="{1F4457E6-8FCC-4140-8FB7-6D9E73A21F16}" type="pres">
      <dgm:prSet presAssocID="{9615C853-5E0C-4E86-8550-F261A7D1CEF4}" presName="spaceBetweenRectangles" presStyleCnt="0"/>
      <dgm:spPr/>
    </dgm:pt>
    <dgm:pt modelId="{695571CB-AF53-4DEB-B863-57FBD99287C8}" type="pres">
      <dgm:prSet presAssocID="{D7A34067-62B4-401A-B17E-C79E6C40B6E6}" presName="parentLin" presStyleCnt="0"/>
      <dgm:spPr/>
    </dgm:pt>
    <dgm:pt modelId="{16AF7E94-5949-4E62-9DF7-5E5FF64467AE}" type="pres">
      <dgm:prSet presAssocID="{D7A34067-62B4-401A-B17E-C79E6C40B6E6}" presName="parentLeftMargin" presStyleLbl="node1" presStyleIdx="1" presStyleCnt="4"/>
      <dgm:spPr/>
    </dgm:pt>
    <dgm:pt modelId="{D43344EB-1E30-44B0-8290-2ABD9C3FDDB1}" type="pres">
      <dgm:prSet presAssocID="{D7A34067-62B4-401A-B17E-C79E6C40B6E6}" presName="parentText" presStyleLbl="node1" presStyleIdx="2" presStyleCnt="4">
        <dgm:presLayoutVars>
          <dgm:chMax val="0"/>
          <dgm:bulletEnabled val="1"/>
        </dgm:presLayoutVars>
      </dgm:prSet>
      <dgm:spPr/>
    </dgm:pt>
    <dgm:pt modelId="{81A2D852-363F-44DC-9C70-4E0898423829}" type="pres">
      <dgm:prSet presAssocID="{D7A34067-62B4-401A-B17E-C79E6C40B6E6}" presName="negativeSpace" presStyleCnt="0"/>
      <dgm:spPr/>
    </dgm:pt>
    <dgm:pt modelId="{82E37100-CD16-40ED-B949-AD30DF821B1A}" type="pres">
      <dgm:prSet presAssocID="{D7A34067-62B4-401A-B17E-C79E6C40B6E6}" presName="childText" presStyleLbl="conFgAcc1" presStyleIdx="2" presStyleCnt="4">
        <dgm:presLayoutVars>
          <dgm:bulletEnabled val="1"/>
        </dgm:presLayoutVars>
      </dgm:prSet>
      <dgm:spPr/>
    </dgm:pt>
    <dgm:pt modelId="{0F8CB715-FE22-4CF8-B221-F741FA392213}" type="pres">
      <dgm:prSet presAssocID="{EF1474DD-062C-484F-87B2-13A4A9DF9EAC}" presName="spaceBetweenRectangles" presStyleCnt="0"/>
      <dgm:spPr/>
    </dgm:pt>
    <dgm:pt modelId="{11F5E202-B542-4D7B-B040-37F4E50DF923}" type="pres">
      <dgm:prSet presAssocID="{267B7FD3-FC18-4D8F-997B-A952370867A7}" presName="parentLin" presStyleCnt="0"/>
      <dgm:spPr/>
    </dgm:pt>
    <dgm:pt modelId="{C3AA5C28-6286-4722-9E0D-8F73B1216787}" type="pres">
      <dgm:prSet presAssocID="{267B7FD3-FC18-4D8F-997B-A952370867A7}" presName="parentLeftMargin" presStyleLbl="node1" presStyleIdx="2" presStyleCnt="4"/>
      <dgm:spPr/>
    </dgm:pt>
    <dgm:pt modelId="{CF16E435-3374-4235-9A56-1D77275AA86B}" type="pres">
      <dgm:prSet presAssocID="{267B7FD3-FC18-4D8F-997B-A952370867A7}" presName="parentText" presStyleLbl="node1" presStyleIdx="3" presStyleCnt="4">
        <dgm:presLayoutVars>
          <dgm:chMax val="0"/>
          <dgm:bulletEnabled val="1"/>
        </dgm:presLayoutVars>
      </dgm:prSet>
      <dgm:spPr/>
    </dgm:pt>
    <dgm:pt modelId="{59FC786F-EA8C-4CB1-AAAA-9E29C777B56F}" type="pres">
      <dgm:prSet presAssocID="{267B7FD3-FC18-4D8F-997B-A952370867A7}" presName="negativeSpace" presStyleCnt="0"/>
      <dgm:spPr/>
    </dgm:pt>
    <dgm:pt modelId="{66F2EBB1-9BEA-4F8E-8043-092BA24BC6E7}" type="pres">
      <dgm:prSet presAssocID="{267B7FD3-FC18-4D8F-997B-A952370867A7}" presName="childText" presStyleLbl="conFgAcc1" presStyleIdx="3" presStyleCnt="4">
        <dgm:presLayoutVars>
          <dgm:bulletEnabled val="1"/>
        </dgm:presLayoutVars>
      </dgm:prSet>
      <dgm:spPr/>
    </dgm:pt>
  </dgm:ptLst>
  <dgm:cxnLst>
    <dgm:cxn modelId="{D115E60E-9AFA-43B4-9F4E-556041F6833A}" srcId="{D7A34067-62B4-401A-B17E-C79E6C40B6E6}" destId="{E58633C7-C316-4A46-8DA9-97C70E3EA4B7}" srcOrd="0" destOrd="0" parTransId="{5B1EEF11-154B-48BF-BEF2-0BE4D7710461}" sibTransId="{642855D5-145C-479D-AE1E-0EA4E8A17F6F}"/>
    <dgm:cxn modelId="{95FEE925-790A-4CB8-B5D0-5A2B8BAE164A}" type="presOf" srcId="{321E013E-43BD-43A5-9E88-35DFF6C9DF2C}" destId="{22B8E988-BE4D-44B0-B551-6613BE4D8FEC}" srcOrd="0" destOrd="0" presId="urn:microsoft.com/office/officeart/2005/8/layout/list1"/>
    <dgm:cxn modelId="{E600B629-319F-4D60-9C3D-B8F5750AF67C}" type="presOf" srcId="{20F8CD7E-C587-445D-B536-1AE929508B6E}" destId="{1B06E7CE-9482-4139-AFC0-76AF1FE3AAB3}" srcOrd="1" destOrd="0" presId="urn:microsoft.com/office/officeart/2005/8/layout/list1"/>
    <dgm:cxn modelId="{65537D2B-25AA-451A-ADCC-63776C0BC37A}" type="presOf" srcId="{267B7FD3-FC18-4D8F-997B-A952370867A7}" destId="{CF16E435-3374-4235-9A56-1D77275AA86B}" srcOrd="1" destOrd="0" presId="urn:microsoft.com/office/officeart/2005/8/layout/list1"/>
    <dgm:cxn modelId="{1572992C-F1DA-4400-8639-4C6F9C879402}" type="presOf" srcId="{B855805D-1AEB-4E05-A2E0-6A4E743C4A3A}" destId="{7CD15FBB-749B-4A40-B806-E8D0AC7B38B1}" srcOrd="0" destOrd="0" presId="urn:microsoft.com/office/officeart/2005/8/layout/list1"/>
    <dgm:cxn modelId="{F628C13C-A37F-44DC-A348-6A727A51FAF0}" srcId="{20F8CD7E-C587-445D-B536-1AE929508B6E}" destId="{B855805D-1AEB-4E05-A2E0-6A4E743C4A3A}" srcOrd="0" destOrd="0" parTransId="{43A50632-90F3-4B22-AD8D-E94A55D285BC}" sibTransId="{020A3F15-4971-47D4-B713-2B2C58CD6CBB}"/>
    <dgm:cxn modelId="{B42F1163-C4FE-4BEA-A745-ECB0DE8CDD71}" type="presOf" srcId="{E58633C7-C316-4A46-8DA9-97C70E3EA4B7}" destId="{82E37100-CD16-40ED-B949-AD30DF821B1A}" srcOrd="0" destOrd="0" presId="urn:microsoft.com/office/officeart/2005/8/layout/list1"/>
    <dgm:cxn modelId="{CA397D4E-B4AE-497D-A063-9EAA9A5BD01A}" srcId="{267B7FD3-FC18-4D8F-997B-A952370867A7}" destId="{270D414E-3C33-458D-92D3-2608E84F8049}" srcOrd="0" destOrd="0" parTransId="{2B02DAAC-009E-4179-8EE3-BBF640BD9BD7}" sibTransId="{88880246-8948-4BBA-959B-D291A78294A4}"/>
    <dgm:cxn modelId="{2C94A46F-92CD-4718-81A0-2F2193A264C6}" type="presOf" srcId="{53BA45A6-BFEC-4EE2-9CE6-563EF2810861}" destId="{57CC0049-0A2D-450F-A6EA-E3B4440E5E63}" srcOrd="0" destOrd="0" presId="urn:microsoft.com/office/officeart/2005/8/layout/list1"/>
    <dgm:cxn modelId="{83672E51-D680-41F4-8553-87FA72E5B3B2}" srcId="{53BA45A6-BFEC-4EE2-9CE6-563EF2810861}" destId="{321E013E-43BD-43A5-9E88-35DFF6C9DF2C}" srcOrd="0" destOrd="0" parTransId="{D88EFCDD-2218-4480-BF0A-9593C4AB2A17}" sibTransId="{9C43781B-F51A-4730-9594-955AE967B5B6}"/>
    <dgm:cxn modelId="{7BC63572-1E83-4952-837B-4738230371D8}" srcId="{C4620CEE-1FB3-4F23-B567-4C9B047A1619}" destId="{20F8CD7E-C587-445D-B536-1AE929508B6E}" srcOrd="1" destOrd="0" parTransId="{DE95ED71-45E3-448F-8213-BBE3104BB8B4}" sibTransId="{9615C853-5E0C-4E86-8550-F261A7D1CEF4}"/>
    <dgm:cxn modelId="{2D0C2754-23CB-4E8F-87F9-4E48BE1F5A83}" srcId="{C4620CEE-1FB3-4F23-B567-4C9B047A1619}" destId="{267B7FD3-FC18-4D8F-997B-A952370867A7}" srcOrd="3" destOrd="0" parTransId="{CFEDD16C-D9E0-4170-811B-E0157B9507A8}" sibTransId="{7729C46F-C64E-4695-BA31-839423370D32}"/>
    <dgm:cxn modelId="{08E74B75-2596-497C-BCBC-23BC5AB6FC8C}" type="presOf" srcId="{D7A34067-62B4-401A-B17E-C79E6C40B6E6}" destId="{16AF7E94-5949-4E62-9DF7-5E5FF64467AE}" srcOrd="0" destOrd="0" presId="urn:microsoft.com/office/officeart/2005/8/layout/list1"/>
    <dgm:cxn modelId="{5F472280-D0A8-419A-9AA0-4B4440C1756A}" type="presOf" srcId="{20F8CD7E-C587-445D-B536-1AE929508B6E}" destId="{692AF5E0-3FB6-4C98-9BAB-453F12352DAF}" srcOrd="0" destOrd="0" presId="urn:microsoft.com/office/officeart/2005/8/layout/list1"/>
    <dgm:cxn modelId="{F3392E80-328D-4BAA-A3B9-E14BC9D299C6}" type="presOf" srcId="{D7A34067-62B4-401A-B17E-C79E6C40B6E6}" destId="{D43344EB-1E30-44B0-8290-2ABD9C3FDDB1}" srcOrd="1" destOrd="0" presId="urn:microsoft.com/office/officeart/2005/8/layout/list1"/>
    <dgm:cxn modelId="{ACD68EC6-6C77-4E77-93EC-4A8DE77A283B}" srcId="{C4620CEE-1FB3-4F23-B567-4C9B047A1619}" destId="{D7A34067-62B4-401A-B17E-C79E6C40B6E6}" srcOrd="2" destOrd="0" parTransId="{B73C42DD-E63E-4654-8F70-EF65A00C6104}" sibTransId="{EF1474DD-062C-484F-87B2-13A4A9DF9EAC}"/>
    <dgm:cxn modelId="{61A267DB-FBB0-4D87-B0ED-50D2753F23E6}" type="presOf" srcId="{53BA45A6-BFEC-4EE2-9CE6-563EF2810861}" destId="{3C6F082C-51BD-4792-8EC7-CBE2AC4E6D12}" srcOrd="1" destOrd="0" presId="urn:microsoft.com/office/officeart/2005/8/layout/list1"/>
    <dgm:cxn modelId="{D192BFDB-CCB4-48C9-B1EE-B0F727E1A2FC}" srcId="{C4620CEE-1FB3-4F23-B567-4C9B047A1619}" destId="{53BA45A6-BFEC-4EE2-9CE6-563EF2810861}" srcOrd="0" destOrd="0" parTransId="{6669638A-4EBD-492F-B8E2-FA7DA2C91A33}" sibTransId="{1F2C57B0-7F47-4229-8FE7-4A2C1ABC5207}"/>
    <dgm:cxn modelId="{A8F6A7E3-7760-40B0-83B1-F73E0F8170FE}" type="presOf" srcId="{C4620CEE-1FB3-4F23-B567-4C9B047A1619}" destId="{3E8CA974-D608-40BA-B336-34F4D8D6D50A}" srcOrd="0" destOrd="0" presId="urn:microsoft.com/office/officeart/2005/8/layout/list1"/>
    <dgm:cxn modelId="{7110C7E3-D329-4BAB-8377-5688C0E12E86}" type="presOf" srcId="{267B7FD3-FC18-4D8F-997B-A952370867A7}" destId="{C3AA5C28-6286-4722-9E0D-8F73B1216787}" srcOrd="0" destOrd="0" presId="urn:microsoft.com/office/officeart/2005/8/layout/list1"/>
    <dgm:cxn modelId="{C683ACFB-FD27-4176-9A2D-F9AD067FD54E}" type="presOf" srcId="{270D414E-3C33-458D-92D3-2608E84F8049}" destId="{66F2EBB1-9BEA-4F8E-8043-092BA24BC6E7}" srcOrd="0" destOrd="0" presId="urn:microsoft.com/office/officeart/2005/8/layout/list1"/>
    <dgm:cxn modelId="{1CBB836D-5DE4-4C5F-8D3C-AEAB26840EE9}" type="presParOf" srcId="{3E8CA974-D608-40BA-B336-34F4D8D6D50A}" destId="{19C9626F-F092-486F-9BBC-0A8DAEB9A854}" srcOrd="0" destOrd="0" presId="urn:microsoft.com/office/officeart/2005/8/layout/list1"/>
    <dgm:cxn modelId="{D328F3E7-088E-4664-8356-9D4095BDD5A2}" type="presParOf" srcId="{19C9626F-F092-486F-9BBC-0A8DAEB9A854}" destId="{57CC0049-0A2D-450F-A6EA-E3B4440E5E63}" srcOrd="0" destOrd="0" presId="urn:microsoft.com/office/officeart/2005/8/layout/list1"/>
    <dgm:cxn modelId="{5D3C7C62-A222-4AD2-AD8B-F4D5A8BF12D2}" type="presParOf" srcId="{19C9626F-F092-486F-9BBC-0A8DAEB9A854}" destId="{3C6F082C-51BD-4792-8EC7-CBE2AC4E6D12}" srcOrd="1" destOrd="0" presId="urn:microsoft.com/office/officeart/2005/8/layout/list1"/>
    <dgm:cxn modelId="{C542F7BE-02D2-48D5-BD99-EFC500EEA0DA}" type="presParOf" srcId="{3E8CA974-D608-40BA-B336-34F4D8D6D50A}" destId="{C591D8BF-3861-48E7-A441-33980CC9B8C2}" srcOrd="1" destOrd="0" presId="urn:microsoft.com/office/officeart/2005/8/layout/list1"/>
    <dgm:cxn modelId="{8450D844-0D12-4415-B213-5E9E831D84E0}" type="presParOf" srcId="{3E8CA974-D608-40BA-B336-34F4D8D6D50A}" destId="{22B8E988-BE4D-44B0-B551-6613BE4D8FEC}" srcOrd="2" destOrd="0" presId="urn:microsoft.com/office/officeart/2005/8/layout/list1"/>
    <dgm:cxn modelId="{18E5ECF9-CAC1-4615-A447-AD47C003C521}" type="presParOf" srcId="{3E8CA974-D608-40BA-B336-34F4D8D6D50A}" destId="{00524A4D-A584-464B-8717-C371FA672BFB}" srcOrd="3" destOrd="0" presId="urn:microsoft.com/office/officeart/2005/8/layout/list1"/>
    <dgm:cxn modelId="{B26AD75A-3D3E-4E64-97CD-11CF40694626}" type="presParOf" srcId="{3E8CA974-D608-40BA-B336-34F4D8D6D50A}" destId="{E5B0357D-2640-4277-8EB1-C4E93AAD55E6}" srcOrd="4" destOrd="0" presId="urn:microsoft.com/office/officeart/2005/8/layout/list1"/>
    <dgm:cxn modelId="{8F24DA15-B829-4F99-B20C-52EF4841E832}" type="presParOf" srcId="{E5B0357D-2640-4277-8EB1-C4E93AAD55E6}" destId="{692AF5E0-3FB6-4C98-9BAB-453F12352DAF}" srcOrd="0" destOrd="0" presId="urn:microsoft.com/office/officeart/2005/8/layout/list1"/>
    <dgm:cxn modelId="{448CDA5A-C26B-47FC-B45C-009493A9C127}" type="presParOf" srcId="{E5B0357D-2640-4277-8EB1-C4E93AAD55E6}" destId="{1B06E7CE-9482-4139-AFC0-76AF1FE3AAB3}" srcOrd="1" destOrd="0" presId="urn:microsoft.com/office/officeart/2005/8/layout/list1"/>
    <dgm:cxn modelId="{2BC69790-FCD0-48C8-A0FF-47820482B25B}" type="presParOf" srcId="{3E8CA974-D608-40BA-B336-34F4D8D6D50A}" destId="{C37F255E-DD8A-474F-8EBE-4627AB54FAA9}" srcOrd="5" destOrd="0" presId="urn:microsoft.com/office/officeart/2005/8/layout/list1"/>
    <dgm:cxn modelId="{0EE12384-468D-428A-9372-5A5895B95055}" type="presParOf" srcId="{3E8CA974-D608-40BA-B336-34F4D8D6D50A}" destId="{7CD15FBB-749B-4A40-B806-E8D0AC7B38B1}" srcOrd="6" destOrd="0" presId="urn:microsoft.com/office/officeart/2005/8/layout/list1"/>
    <dgm:cxn modelId="{74897425-EEE1-44B2-A5FF-A3AC39477DA1}" type="presParOf" srcId="{3E8CA974-D608-40BA-B336-34F4D8D6D50A}" destId="{1F4457E6-8FCC-4140-8FB7-6D9E73A21F16}" srcOrd="7" destOrd="0" presId="urn:microsoft.com/office/officeart/2005/8/layout/list1"/>
    <dgm:cxn modelId="{16FA6AFE-FC8B-48B8-A45F-6BB1584C4339}" type="presParOf" srcId="{3E8CA974-D608-40BA-B336-34F4D8D6D50A}" destId="{695571CB-AF53-4DEB-B863-57FBD99287C8}" srcOrd="8" destOrd="0" presId="urn:microsoft.com/office/officeart/2005/8/layout/list1"/>
    <dgm:cxn modelId="{7A887217-6C77-4F61-B02C-CF6C59C5D801}" type="presParOf" srcId="{695571CB-AF53-4DEB-B863-57FBD99287C8}" destId="{16AF7E94-5949-4E62-9DF7-5E5FF64467AE}" srcOrd="0" destOrd="0" presId="urn:microsoft.com/office/officeart/2005/8/layout/list1"/>
    <dgm:cxn modelId="{77155897-8290-42F0-A4F6-1A7625DA1851}" type="presParOf" srcId="{695571CB-AF53-4DEB-B863-57FBD99287C8}" destId="{D43344EB-1E30-44B0-8290-2ABD9C3FDDB1}" srcOrd="1" destOrd="0" presId="urn:microsoft.com/office/officeart/2005/8/layout/list1"/>
    <dgm:cxn modelId="{BE2080F1-D610-4295-85B1-40681E4D30F8}" type="presParOf" srcId="{3E8CA974-D608-40BA-B336-34F4D8D6D50A}" destId="{81A2D852-363F-44DC-9C70-4E0898423829}" srcOrd="9" destOrd="0" presId="urn:microsoft.com/office/officeart/2005/8/layout/list1"/>
    <dgm:cxn modelId="{EA3B0989-1007-45F7-B2E0-FB5705B99279}" type="presParOf" srcId="{3E8CA974-D608-40BA-B336-34F4D8D6D50A}" destId="{82E37100-CD16-40ED-B949-AD30DF821B1A}" srcOrd="10" destOrd="0" presId="urn:microsoft.com/office/officeart/2005/8/layout/list1"/>
    <dgm:cxn modelId="{14208AF7-0660-41A5-AE50-DD2D782C1D2F}" type="presParOf" srcId="{3E8CA974-D608-40BA-B336-34F4D8D6D50A}" destId="{0F8CB715-FE22-4CF8-B221-F741FA392213}" srcOrd="11" destOrd="0" presId="urn:microsoft.com/office/officeart/2005/8/layout/list1"/>
    <dgm:cxn modelId="{7F9C187B-40AD-414D-850E-9D463A8CDC77}" type="presParOf" srcId="{3E8CA974-D608-40BA-B336-34F4D8D6D50A}" destId="{11F5E202-B542-4D7B-B040-37F4E50DF923}" srcOrd="12" destOrd="0" presId="urn:microsoft.com/office/officeart/2005/8/layout/list1"/>
    <dgm:cxn modelId="{644EE56B-C42E-4E3C-9000-0E4120A60919}" type="presParOf" srcId="{11F5E202-B542-4D7B-B040-37F4E50DF923}" destId="{C3AA5C28-6286-4722-9E0D-8F73B1216787}" srcOrd="0" destOrd="0" presId="urn:microsoft.com/office/officeart/2005/8/layout/list1"/>
    <dgm:cxn modelId="{791DB802-C0E4-48CC-B2F0-60B9F8D99944}" type="presParOf" srcId="{11F5E202-B542-4D7B-B040-37F4E50DF923}" destId="{CF16E435-3374-4235-9A56-1D77275AA86B}" srcOrd="1" destOrd="0" presId="urn:microsoft.com/office/officeart/2005/8/layout/list1"/>
    <dgm:cxn modelId="{566ED228-368A-467E-B2BF-69B3396CDD78}" type="presParOf" srcId="{3E8CA974-D608-40BA-B336-34F4D8D6D50A}" destId="{59FC786F-EA8C-4CB1-AAAA-9E29C777B56F}" srcOrd="13" destOrd="0" presId="urn:microsoft.com/office/officeart/2005/8/layout/list1"/>
    <dgm:cxn modelId="{F358A6CC-44CD-4480-A8D7-1B3311DBF7C8}" type="presParOf" srcId="{3E8CA974-D608-40BA-B336-34F4D8D6D50A}" destId="{66F2EBB1-9BEA-4F8E-8043-092BA24BC6E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9E98D-478C-4F81-B3FA-F391164AC4D9}"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DBCA7F77-A772-4E5D-9E67-54CF34515781}">
      <dgm:prSet phldrT="[Text]"/>
      <dgm:spPr/>
      <dgm:t>
        <a:bodyPr/>
        <a:lstStyle/>
        <a:p>
          <a:r>
            <a:rPr lang="en-US"/>
            <a:t>Account 1</a:t>
          </a:r>
        </a:p>
      </dgm:t>
    </dgm:pt>
    <dgm:pt modelId="{80C1395D-B3D0-4F1D-BB5A-9B8A8004045D}" type="parTrans" cxnId="{6862694F-72FF-4B78-8375-B3C725C5F1AB}">
      <dgm:prSet/>
      <dgm:spPr/>
      <dgm:t>
        <a:bodyPr/>
        <a:lstStyle/>
        <a:p>
          <a:endParaRPr lang="en-US"/>
        </a:p>
      </dgm:t>
    </dgm:pt>
    <dgm:pt modelId="{1C3923DC-9E5D-402D-B0EA-655C80D537C8}" type="sibTrans" cxnId="{6862694F-72FF-4B78-8375-B3C725C5F1AB}">
      <dgm:prSet phldrT="1"/>
      <dgm:spPr/>
      <dgm:t>
        <a:bodyPr/>
        <a:lstStyle/>
        <a:p>
          <a:r>
            <a:rPr lang="en-US"/>
            <a:t>1</a:t>
          </a:r>
        </a:p>
      </dgm:t>
    </dgm:pt>
    <dgm:pt modelId="{CE6E1D2E-D95E-4B1D-8FDB-43937DD06FD2}">
      <dgm:prSet phldrT="[Text]"/>
      <dgm:spPr/>
      <dgm:t>
        <a:bodyPr/>
        <a:lstStyle/>
        <a:p>
          <a:r>
            <a:rPr lang="en-US"/>
            <a:t>$5,000 minimum balance</a:t>
          </a:r>
        </a:p>
      </dgm:t>
    </dgm:pt>
    <dgm:pt modelId="{FF3C25B4-91CD-4582-AC6D-41E0D59A9A9A}" type="parTrans" cxnId="{7A80129A-7144-43D2-A9FB-AE1BFC2764A6}">
      <dgm:prSet/>
      <dgm:spPr/>
      <dgm:t>
        <a:bodyPr/>
        <a:lstStyle/>
        <a:p>
          <a:endParaRPr lang="en-US"/>
        </a:p>
      </dgm:t>
    </dgm:pt>
    <dgm:pt modelId="{B4FA4C4F-3374-49DD-88F0-7A4DBFF86EE3}" type="sibTrans" cxnId="{7A80129A-7144-43D2-A9FB-AE1BFC2764A6}">
      <dgm:prSet/>
      <dgm:spPr/>
      <dgm:t>
        <a:bodyPr/>
        <a:lstStyle/>
        <a:p>
          <a:endParaRPr lang="en-US"/>
        </a:p>
      </dgm:t>
    </dgm:pt>
    <dgm:pt modelId="{5E4EB1F0-5F55-4571-AFEE-7F0BA0712ECB}">
      <dgm:prSet phldrT="[Text]"/>
      <dgm:spPr/>
      <dgm:t>
        <a:bodyPr/>
        <a:lstStyle/>
        <a:p>
          <a:r>
            <a:rPr lang="en-US"/>
            <a:t>.05% APR</a:t>
          </a:r>
        </a:p>
      </dgm:t>
    </dgm:pt>
    <dgm:pt modelId="{52E0F016-E42F-43D4-8F63-7C892D094815}" type="parTrans" cxnId="{AA1C5E8E-74DC-4BF1-87B6-28E60681E674}">
      <dgm:prSet/>
      <dgm:spPr/>
      <dgm:t>
        <a:bodyPr/>
        <a:lstStyle/>
        <a:p>
          <a:endParaRPr lang="en-US"/>
        </a:p>
      </dgm:t>
    </dgm:pt>
    <dgm:pt modelId="{5183920C-09C7-46B7-AA13-2A0C5031179A}" type="sibTrans" cxnId="{AA1C5E8E-74DC-4BF1-87B6-28E60681E674}">
      <dgm:prSet/>
      <dgm:spPr/>
      <dgm:t>
        <a:bodyPr/>
        <a:lstStyle/>
        <a:p>
          <a:endParaRPr lang="en-US"/>
        </a:p>
      </dgm:t>
    </dgm:pt>
    <dgm:pt modelId="{B66311DA-396C-41AE-A478-B23652A9EC9A}">
      <dgm:prSet phldrT="[Text]"/>
      <dgm:spPr/>
      <dgm:t>
        <a:bodyPr/>
        <a:lstStyle/>
        <a:p>
          <a:r>
            <a:rPr lang="en-US"/>
            <a:t>Account 2</a:t>
          </a:r>
        </a:p>
      </dgm:t>
    </dgm:pt>
    <dgm:pt modelId="{A76F6378-6257-4AE1-828E-E57B754CF173}" type="parTrans" cxnId="{E95C3215-2EDB-4F5A-B217-65C74557BB09}">
      <dgm:prSet/>
      <dgm:spPr/>
      <dgm:t>
        <a:bodyPr/>
        <a:lstStyle/>
        <a:p>
          <a:endParaRPr lang="en-US"/>
        </a:p>
      </dgm:t>
    </dgm:pt>
    <dgm:pt modelId="{2E225055-55AD-409B-A2FC-CBC173463749}" type="sibTrans" cxnId="{E95C3215-2EDB-4F5A-B217-65C74557BB09}">
      <dgm:prSet phldrT="2"/>
      <dgm:spPr/>
      <dgm:t>
        <a:bodyPr/>
        <a:lstStyle/>
        <a:p>
          <a:r>
            <a:rPr lang="en-US"/>
            <a:t>2</a:t>
          </a:r>
        </a:p>
      </dgm:t>
    </dgm:pt>
    <dgm:pt modelId="{557A0BC3-D73E-4753-A12F-A363C1CD0F7F}">
      <dgm:prSet phldrT="[Text]"/>
      <dgm:spPr/>
      <dgm:t>
        <a:bodyPr/>
        <a:lstStyle/>
        <a:p>
          <a:r>
            <a:rPr lang="en-US"/>
            <a:t>$10,000 minimum balance</a:t>
          </a:r>
        </a:p>
      </dgm:t>
    </dgm:pt>
    <dgm:pt modelId="{6639E815-D41B-41E3-B9E9-BBA26D89F4C2}" type="parTrans" cxnId="{20D1D66F-2E38-4FCF-AD77-8A57E4BEA93F}">
      <dgm:prSet/>
      <dgm:spPr/>
      <dgm:t>
        <a:bodyPr/>
        <a:lstStyle/>
        <a:p>
          <a:endParaRPr lang="en-US"/>
        </a:p>
      </dgm:t>
    </dgm:pt>
    <dgm:pt modelId="{CDBA7E25-13C2-4040-A3A0-36AF2D8660EA}" type="sibTrans" cxnId="{20D1D66F-2E38-4FCF-AD77-8A57E4BEA93F}">
      <dgm:prSet/>
      <dgm:spPr/>
      <dgm:t>
        <a:bodyPr/>
        <a:lstStyle/>
        <a:p>
          <a:endParaRPr lang="en-US"/>
        </a:p>
      </dgm:t>
    </dgm:pt>
    <dgm:pt modelId="{BA815956-BA7B-4D73-A4DD-2FEDC0980E9A}">
      <dgm:prSet phldrT="[Text]"/>
      <dgm:spPr/>
      <dgm:t>
        <a:bodyPr/>
        <a:lstStyle/>
        <a:p>
          <a:r>
            <a:rPr lang="en-US"/>
            <a:t>.10% APR</a:t>
          </a:r>
        </a:p>
      </dgm:t>
    </dgm:pt>
    <dgm:pt modelId="{E186D19F-5BA4-42AD-8B07-7C4A5F717CF5}" type="parTrans" cxnId="{CF8B9100-C54E-4E91-8FEA-7D01E44E5B87}">
      <dgm:prSet/>
      <dgm:spPr/>
      <dgm:t>
        <a:bodyPr/>
        <a:lstStyle/>
        <a:p>
          <a:endParaRPr lang="en-US"/>
        </a:p>
      </dgm:t>
    </dgm:pt>
    <dgm:pt modelId="{F801B6E1-B6AA-426B-BE17-CFB10E33AE74}" type="sibTrans" cxnId="{CF8B9100-C54E-4E91-8FEA-7D01E44E5B87}">
      <dgm:prSet/>
      <dgm:spPr/>
      <dgm:t>
        <a:bodyPr/>
        <a:lstStyle/>
        <a:p>
          <a:endParaRPr lang="en-US"/>
        </a:p>
      </dgm:t>
    </dgm:pt>
    <dgm:pt modelId="{68494CBB-A0D4-405A-A79B-BE6EFECBFFC5}">
      <dgm:prSet phldrT="[Text]"/>
      <dgm:spPr/>
      <dgm:t>
        <a:bodyPr/>
        <a:lstStyle/>
        <a:p>
          <a:r>
            <a:rPr lang="en-US"/>
            <a:t>Account 3</a:t>
          </a:r>
        </a:p>
      </dgm:t>
    </dgm:pt>
    <dgm:pt modelId="{857FB31D-74A5-4C4A-B765-F8388C4EB066}" type="parTrans" cxnId="{649EEBC4-7186-4697-9E91-5961CBE830EC}">
      <dgm:prSet/>
      <dgm:spPr/>
      <dgm:t>
        <a:bodyPr/>
        <a:lstStyle/>
        <a:p>
          <a:endParaRPr lang="en-US"/>
        </a:p>
      </dgm:t>
    </dgm:pt>
    <dgm:pt modelId="{D8F600B9-B7DD-48CC-9BC4-09819386B71F}" type="sibTrans" cxnId="{649EEBC4-7186-4697-9E91-5961CBE830EC}">
      <dgm:prSet phldrT="3"/>
      <dgm:spPr/>
      <dgm:t>
        <a:bodyPr/>
        <a:lstStyle/>
        <a:p>
          <a:r>
            <a:rPr lang="en-US"/>
            <a:t>3</a:t>
          </a:r>
        </a:p>
      </dgm:t>
    </dgm:pt>
    <dgm:pt modelId="{5857FBD3-7727-4B6F-A6BB-CADBE1646689}">
      <dgm:prSet phldrT="[Text]"/>
      <dgm:spPr/>
      <dgm:t>
        <a:bodyPr/>
        <a:lstStyle/>
        <a:p>
          <a:r>
            <a:rPr lang="en-US"/>
            <a:t>$25,000 minimum balance</a:t>
          </a:r>
        </a:p>
      </dgm:t>
    </dgm:pt>
    <dgm:pt modelId="{CB85CD78-F094-44BB-AEFF-870E60429AD8}" type="parTrans" cxnId="{01E8F2E2-ABCE-468B-847B-977AFAE17152}">
      <dgm:prSet/>
      <dgm:spPr/>
      <dgm:t>
        <a:bodyPr/>
        <a:lstStyle/>
        <a:p>
          <a:endParaRPr lang="en-US"/>
        </a:p>
      </dgm:t>
    </dgm:pt>
    <dgm:pt modelId="{A2C6EC23-36AD-46CC-967A-B8A00D73392B}" type="sibTrans" cxnId="{01E8F2E2-ABCE-468B-847B-977AFAE17152}">
      <dgm:prSet/>
      <dgm:spPr/>
      <dgm:t>
        <a:bodyPr/>
        <a:lstStyle/>
        <a:p>
          <a:endParaRPr lang="en-US"/>
        </a:p>
      </dgm:t>
    </dgm:pt>
    <dgm:pt modelId="{8D76775D-CA38-4188-B813-DBC06180E41C}">
      <dgm:prSet phldrT="[Text]"/>
      <dgm:spPr/>
      <dgm:t>
        <a:bodyPr/>
        <a:lstStyle/>
        <a:p>
          <a:r>
            <a:rPr lang="en-US"/>
            <a:t>.10% APR</a:t>
          </a:r>
        </a:p>
      </dgm:t>
    </dgm:pt>
    <dgm:pt modelId="{8ABFD352-B259-44D4-89A9-2827ECB60397}" type="parTrans" cxnId="{099AA849-A4F4-445B-9E9E-98D798AE8092}">
      <dgm:prSet/>
      <dgm:spPr/>
      <dgm:t>
        <a:bodyPr/>
        <a:lstStyle/>
        <a:p>
          <a:endParaRPr lang="en-US"/>
        </a:p>
      </dgm:t>
    </dgm:pt>
    <dgm:pt modelId="{2E5509C8-8EA2-42F6-B390-D40757A2F2C6}" type="sibTrans" cxnId="{099AA849-A4F4-445B-9E9E-98D798AE8092}">
      <dgm:prSet/>
      <dgm:spPr/>
      <dgm:t>
        <a:bodyPr/>
        <a:lstStyle/>
        <a:p>
          <a:endParaRPr lang="en-US"/>
        </a:p>
      </dgm:t>
    </dgm:pt>
    <dgm:pt modelId="{8196AEAD-DFD1-422D-815B-26CD81B78C3F}">
      <dgm:prSet phldrT="[Text]"/>
      <dgm:spPr/>
      <dgm:t>
        <a:bodyPr/>
        <a:lstStyle/>
        <a:p>
          <a:r>
            <a:rPr lang="en-US"/>
            <a:t>No fees</a:t>
          </a:r>
        </a:p>
      </dgm:t>
    </dgm:pt>
    <dgm:pt modelId="{942BCE35-42F6-460E-98F2-5BAED140CC21}" type="parTrans" cxnId="{16500573-C9C8-46F0-ABCE-ADE39114C34C}">
      <dgm:prSet/>
      <dgm:spPr/>
      <dgm:t>
        <a:bodyPr/>
        <a:lstStyle/>
        <a:p>
          <a:endParaRPr lang="en-US"/>
        </a:p>
      </dgm:t>
    </dgm:pt>
    <dgm:pt modelId="{27334911-005F-4734-8791-170D9F387291}" type="sibTrans" cxnId="{16500573-C9C8-46F0-ABCE-ADE39114C34C}">
      <dgm:prSet/>
      <dgm:spPr/>
      <dgm:t>
        <a:bodyPr/>
        <a:lstStyle/>
        <a:p>
          <a:endParaRPr lang="en-US"/>
        </a:p>
      </dgm:t>
    </dgm:pt>
    <dgm:pt modelId="{43529BE2-DFE1-4D79-A1AA-2E9804B39FF0}">
      <dgm:prSet phldrT="[Text]"/>
      <dgm:spPr/>
      <dgm:t>
        <a:bodyPr/>
        <a:lstStyle/>
        <a:p>
          <a:r>
            <a:rPr lang="en-US"/>
            <a:t>No Fees</a:t>
          </a:r>
        </a:p>
      </dgm:t>
    </dgm:pt>
    <dgm:pt modelId="{A6126493-7EAF-4BB3-A474-B2744B7CF745}" type="parTrans" cxnId="{A8323239-90DA-4411-900A-4702AC1990B1}">
      <dgm:prSet/>
      <dgm:spPr/>
      <dgm:t>
        <a:bodyPr/>
        <a:lstStyle/>
        <a:p>
          <a:endParaRPr lang="en-US"/>
        </a:p>
      </dgm:t>
    </dgm:pt>
    <dgm:pt modelId="{090CBA82-DB1F-4949-A445-D5F23ED3A98F}" type="sibTrans" cxnId="{A8323239-90DA-4411-900A-4702AC1990B1}">
      <dgm:prSet/>
      <dgm:spPr/>
      <dgm:t>
        <a:bodyPr/>
        <a:lstStyle/>
        <a:p>
          <a:endParaRPr lang="en-US"/>
        </a:p>
      </dgm:t>
    </dgm:pt>
    <dgm:pt modelId="{9FFDE56C-61DE-4148-837B-40BCB40CA805}">
      <dgm:prSet phldrT="[Text]"/>
      <dgm:spPr/>
      <dgm:t>
        <a:bodyPr/>
        <a:lstStyle/>
        <a:p>
          <a:r>
            <a:rPr lang="en-US"/>
            <a:t>No fees</a:t>
          </a:r>
        </a:p>
      </dgm:t>
    </dgm:pt>
    <dgm:pt modelId="{411EAFC6-1030-4080-9609-3CB817A9E6B1}" type="parTrans" cxnId="{76E934DE-2766-4BAB-B366-235CC41BB00D}">
      <dgm:prSet/>
      <dgm:spPr/>
      <dgm:t>
        <a:bodyPr/>
        <a:lstStyle/>
        <a:p>
          <a:endParaRPr lang="en-US"/>
        </a:p>
      </dgm:t>
    </dgm:pt>
    <dgm:pt modelId="{9C672C53-FD79-4C2A-822B-569F951AD2D4}" type="sibTrans" cxnId="{76E934DE-2766-4BAB-B366-235CC41BB00D}">
      <dgm:prSet/>
      <dgm:spPr/>
      <dgm:t>
        <a:bodyPr/>
        <a:lstStyle/>
        <a:p>
          <a:endParaRPr lang="en-US"/>
        </a:p>
      </dgm:t>
    </dgm:pt>
    <dgm:pt modelId="{4551CD06-5598-4EC8-9AAC-A02CA7511F5D}" type="pres">
      <dgm:prSet presAssocID="{ABC9E98D-478C-4F81-B3FA-F391164AC4D9}" presName="Name0" presStyleCnt="0">
        <dgm:presLayoutVars>
          <dgm:animLvl val="lvl"/>
          <dgm:resizeHandles val="exact"/>
        </dgm:presLayoutVars>
      </dgm:prSet>
      <dgm:spPr/>
    </dgm:pt>
    <dgm:pt modelId="{6AB669F0-8B23-4A37-9622-ED5E04C6A16C}" type="pres">
      <dgm:prSet presAssocID="{DBCA7F77-A772-4E5D-9E67-54CF34515781}" presName="compositeNode" presStyleCnt="0">
        <dgm:presLayoutVars>
          <dgm:bulletEnabled val="1"/>
        </dgm:presLayoutVars>
      </dgm:prSet>
      <dgm:spPr/>
    </dgm:pt>
    <dgm:pt modelId="{0BAB255D-BD0F-48DB-AA8D-D9D1EEC8275B}" type="pres">
      <dgm:prSet presAssocID="{DBCA7F77-A772-4E5D-9E67-54CF34515781}" presName="bgRect" presStyleLbl="bgAccFollowNode1" presStyleIdx="0" presStyleCnt="3"/>
      <dgm:spPr/>
    </dgm:pt>
    <dgm:pt modelId="{2FCE47D4-55E0-40B9-9C81-2A59F48A8B4C}" type="pres">
      <dgm:prSet presAssocID="{1C3923DC-9E5D-402D-B0EA-655C80D537C8}" presName="sibTransNodeCircle" presStyleLbl="alignNode1" presStyleIdx="0" presStyleCnt="6">
        <dgm:presLayoutVars>
          <dgm:chMax val="0"/>
          <dgm:bulletEnabled/>
        </dgm:presLayoutVars>
      </dgm:prSet>
      <dgm:spPr/>
    </dgm:pt>
    <dgm:pt modelId="{4799AAC3-D0FE-4219-BA12-2FE2A81F2442}" type="pres">
      <dgm:prSet presAssocID="{DBCA7F77-A772-4E5D-9E67-54CF34515781}" presName="bottomLine" presStyleLbl="alignNode1" presStyleIdx="1" presStyleCnt="6">
        <dgm:presLayoutVars/>
      </dgm:prSet>
      <dgm:spPr/>
    </dgm:pt>
    <dgm:pt modelId="{6A1A8101-EE3C-49D2-A2A5-0B543AF6FFFF}" type="pres">
      <dgm:prSet presAssocID="{DBCA7F77-A772-4E5D-9E67-54CF34515781}" presName="nodeText" presStyleLbl="bgAccFollowNode1" presStyleIdx="0" presStyleCnt="3">
        <dgm:presLayoutVars>
          <dgm:bulletEnabled val="1"/>
        </dgm:presLayoutVars>
      </dgm:prSet>
      <dgm:spPr/>
    </dgm:pt>
    <dgm:pt modelId="{D249AFA0-2D09-4FC8-A836-DAA6F9FFE5F2}" type="pres">
      <dgm:prSet presAssocID="{1C3923DC-9E5D-402D-B0EA-655C80D537C8}" presName="sibTrans" presStyleCnt="0"/>
      <dgm:spPr/>
    </dgm:pt>
    <dgm:pt modelId="{2C830A6E-994F-45D7-A933-4C450C73F420}" type="pres">
      <dgm:prSet presAssocID="{B66311DA-396C-41AE-A478-B23652A9EC9A}" presName="compositeNode" presStyleCnt="0">
        <dgm:presLayoutVars>
          <dgm:bulletEnabled val="1"/>
        </dgm:presLayoutVars>
      </dgm:prSet>
      <dgm:spPr/>
    </dgm:pt>
    <dgm:pt modelId="{1362BF71-C8DB-4C8E-8499-279F5112DC30}" type="pres">
      <dgm:prSet presAssocID="{B66311DA-396C-41AE-A478-B23652A9EC9A}" presName="bgRect" presStyleLbl="bgAccFollowNode1" presStyleIdx="1" presStyleCnt="3"/>
      <dgm:spPr/>
    </dgm:pt>
    <dgm:pt modelId="{D975BF1F-6612-4B0C-A741-05FDA9E7360F}" type="pres">
      <dgm:prSet presAssocID="{2E225055-55AD-409B-A2FC-CBC173463749}" presName="sibTransNodeCircle" presStyleLbl="alignNode1" presStyleIdx="2" presStyleCnt="6">
        <dgm:presLayoutVars>
          <dgm:chMax val="0"/>
          <dgm:bulletEnabled/>
        </dgm:presLayoutVars>
      </dgm:prSet>
      <dgm:spPr/>
    </dgm:pt>
    <dgm:pt modelId="{30A665ED-1151-416D-B31C-B1E368F8802C}" type="pres">
      <dgm:prSet presAssocID="{B66311DA-396C-41AE-A478-B23652A9EC9A}" presName="bottomLine" presStyleLbl="alignNode1" presStyleIdx="3" presStyleCnt="6">
        <dgm:presLayoutVars/>
      </dgm:prSet>
      <dgm:spPr/>
    </dgm:pt>
    <dgm:pt modelId="{DC26469A-DD41-4034-AB4A-A370A7FB8E11}" type="pres">
      <dgm:prSet presAssocID="{B66311DA-396C-41AE-A478-B23652A9EC9A}" presName="nodeText" presStyleLbl="bgAccFollowNode1" presStyleIdx="1" presStyleCnt="3">
        <dgm:presLayoutVars>
          <dgm:bulletEnabled val="1"/>
        </dgm:presLayoutVars>
      </dgm:prSet>
      <dgm:spPr/>
    </dgm:pt>
    <dgm:pt modelId="{882F0E07-430E-487F-BB5C-174E7806E3A8}" type="pres">
      <dgm:prSet presAssocID="{2E225055-55AD-409B-A2FC-CBC173463749}" presName="sibTrans" presStyleCnt="0"/>
      <dgm:spPr/>
    </dgm:pt>
    <dgm:pt modelId="{BF9DD181-A85B-4440-9A1B-BF46497369C4}" type="pres">
      <dgm:prSet presAssocID="{68494CBB-A0D4-405A-A79B-BE6EFECBFFC5}" presName="compositeNode" presStyleCnt="0">
        <dgm:presLayoutVars>
          <dgm:bulletEnabled val="1"/>
        </dgm:presLayoutVars>
      </dgm:prSet>
      <dgm:spPr/>
    </dgm:pt>
    <dgm:pt modelId="{55503546-76EB-4E78-9CBD-BA733F652AF8}" type="pres">
      <dgm:prSet presAssocID="{68494CBB-A0D4-405A-A79B-BE6EFECBFFC5}" presName="bgRect" presStyleLbl="bgAccFollowNode1" presStyleIdx="2" presStyleCnt="3"/>
      <dgm:spPr/>
    </dgm:pt>
    <dgm:pt modelId="{C41FEFA6-AD02-46E6-A5AE-61691544C79F}" type="pres">
      <dgm:prSet presAssocID="{D8F600B9-B7DD-48CC-9BC4-09819386B71F}" presName="sibTransNodeCircle" presStyleLbl="alignNode1" presStyleIdx="4" presStyleCnt="6">
        <dgm:presLayoutVars>
          <dgm:chMax val="0"/>
          <dgm:bulletEnabled/>
        </dgm:presLayoutVars>
      </dgm:prSet>
      <dgm:spPr/>
    </dgm:pt>
    <dgm:pt modelId="{1E904488-BAA5-4ED5-8434-A2A9710D6EB7}" type="pres">
      <dgm:prSet presAssocID="{68494CBB-A0D4-405A-A79B-BE6EFECBFFC5}" presName="bottomLine" presStyleLbl="alignNode1" presStyleIdx="5" presStyleCnt="6">
        <dgm:presLayoutVars/>
      </dgm:prSet>
      <dgm:spPr/>
    </dgm:pt>
    <dgm:pt modelId="{B3695A46-09B1-49E2-A9C4-AF907D691637}" type="pres">
      <dgm:prSet presAssocID="{68494CBB-A0D4-405A-A79B-BE6EFECBFFC5}" presName="nodeText" presStyleLbl="bgAccFollowNode1" presStyleIdx="2" presStyleCnt="3">
        <dgm:presLayoutVars>
          <dgm:bulletEnabled val="1"/>
        </dgm:presLayoutVars>
      </dgm:prSet>
      <dgm:spPr/>
    </dgm:pt>
  </dgm:ptLst>
  <dgm:cxnLst>
    <dgm:cxn modelId="{CF8B9100-C54E-4E91-8FEA-7D01E44E5B87}" srcId="{B66311DA-396C-41AE-A478-B23652A9EC9A}" destId="{BA815956-BA7B-4D73-A4DD-2FEDC0980E9A}" srcOrd="1" destOrd="0" parTransId="{E186D19F-5BA4-42AD-8B07-7C4A5F717CF5}" sibTransId="{F801B6E1-B6AA-426B-BE17-CFB10E33AE74}"/>
    <dgm:cxn modelId="{05146707-0046-433E-A0B3-80547D66DE81}" type="presOf" srcId="{DBCA7F77-A772-4E5D-9E67-54CF34515781}" destId="{0BAB255D-BD0F-48DB-AA8D-D9D1EEC8275B}" srcOrd="0" destOrd="0" presId="urn:microsoft.com/office/officeart/2016/7/layout/BasicLinearProcessNumbered"/>
    <dgm:cxn modelId="{173CE80D-354C-4953-B66E-E9AD65C6DB9C}" type="presOf" srcId="{5E4EB1F0-5F55-4571-AFEE-7F0BA0712ECB}" destId="{6A1A8101-EE3C-49D2-A2A5-0B543AF6FFFF}" srcOrd="0" destOrd="2" presId="urn:microsoft.com/office/officeart/2016/7/layout/BasicLinearProcessNumbered"/>
    <dgm:cxn modelId="{E95C3215-2EDB-4F5A-B217-65C74557BB09}" srcId="{ABC9E98D-478C-4F81-B3FA-F391164AC4D9}" destId="{B66311DA-396C-41AE-A478-B23652A9EC9A}" srcOrd="1" destOrd="0" parTransId="{A76F6378-6257-4AE1-828E-E57B754CF173}" sibTransId="{2E225055-55AD-409B-A2FC-CBC173463749}"/>
    <dgm:cxn modelId="{A8323239-90DA-4411-900A-4702AC1990B1}" srcId="{B66311DA-396C-41AE-A478-B23652A9EC9A}" destId="{43529BE2-DFE1-4D79-A1AA-2E9804B39FF0}" srcOrd="2" destOrd="0" parTransId="{A6126493-7EAF-4BB3-A474-B2744B7CF745}" sibTransId="{090CBA82-DB1F-4949-A445-D5F23ED3A98F}"/>
    <dgm:cxn modelId="{7EC3AE40-6251-4E29-8D82-04963900EBDD}" type="presOf" srcId="{43529BE2-DFE1-4D79-A1AA-2E9804B39FF0}" destId="{DC26469A-DD41-4034-AB4A-A370A7FB8E11}" srcOrd="0" destOrd="3" presId="urn:microsoft.com/office/officeart/2016/7/layout/BasicLinearProcessNumbered"/>
    <dgm:cxn modelId="{7EF1B447-7DD2-4166-A68F-7BD36174E9C5}" type="presOf" srcId="{BA815956-BA7B-4D73-A4DD-2FEDC0980E9A}" destId="{DC26469A-DD41-4034-AB4A-A370A7FB8E11}" srcOrd="0" destOrd="2" presId="urn:microsoft.com/office/officeart/2016/7/layout/BasicLinearProcessNumbered"/>
    <dgm:cxn modelId="{C19B5349-EDE2-459F-BC89-8EB96DBE09C9}" type="presOf" srcId="{8D76775D-CA38-4188-B813-DBC06180E41C}" destId="{B3695A46-09B1-49E2-A9C4-AF907D691637}" srcOrd="0" destOrd="2" presId="urn:microsoft.com/office/officeart/2016/7/layout/BasicLinearProcessNumbered"/>
    <dgm:cxn modelId="{099AA849-A4F4-445B-9E9E-98D798AE8092}" srcId="{68494CBB-A0D4-405A-A79B-BE6EFECBFFC5}" destId="{8D76775D-CA38-4188-B813-DBC06180E41C}" srcOrd="1" destOrd="0" parTransId="{8ABFD352-B259-44D4-89A9-2827ECB60397}" sibTransId="{2E5509C8-8EA2-42F6-B390-D40757A2F2C6}"/>
    <dgm:cxn modelId="{6862694F-72FF-4B78-8375-B3C725C5F1AB}" srcId="{ABC9E98D-478C-4F81-B3FA-F391164AC4D9}" destId="{DBCA7F77-A772-4E5D-9E67-54CF34515781}" srcOrd="0" destOrd="0" parTransId="{80C1395D-B3D0-4F1D-BB5A-9B8A8004045D}" sibTransId="{1C3923DC-9E5D-402D-B0EA-655C80D537C8}"/>
    <dgm:cxn modelId="{20D1D66F-2E38-4FCF-AD77-8A57E4BEA93F}" srcId="{B66311DA-396C-41AE-A478-B23652A9EC9A}" destId="{557A0BC3-D73E-4753-A12F-A363C1CD0F7F}" srcOrd="0" destOrd="0" parTransId="{6639E815-D41B-41E3-B9E9-BBA26D89F4C2}" sibTransId="{CDBA7E25-13C2-4040-A3A0-36AF2D8660EA}"/>
    <dgm:cxn modelId="{C2B34D70-5A14-4FA3-A468-DBD7CCD47B37}" type="presOf" srcId="{9FFDE56C-61DE-4148-837B-40BCB40CA805}" destId="{B3695A46-09B1-49E2-A9C4-AF907D691637}" srcOrd="0" destOrd="3" presId="urn:microsoft.com/office/officeart/2016/7/layout/BasicLinearProcessNumbered"/>
    <dgm:cxn modelId="{16500573-C9C8-46F0-ABCE-ADE39114C34C}" srcId="{DBCA7F77-A772-4E5D-9E67-54CF34515781}" destId="{8196AEAD-DFD1-422D-815B-26CD81B78C3F}" srcOrd="2" destOrd="0" parTransId="{942BCE35-42F6-460E-98F2-5BAED140CC21}" sibTransId="{27334911-005F-4734-8791-170D9F387291}"/>
    <dgm:cxn modelId="{B8AD2E74-8C96-46DF-B3DB-F7EE217C6F42}" type="presOf" srcId="{1C3923DC-9E5D-402D-B0EA-655C80D537C8}" destId="{2FCE47D4-55E0-40B9-9C81-2A59F48A8B4C}" srcOrd="0" destOrd="0" presId="urn:microsoft.com/office/officeart/2016/7/layout/BasicLinearProcessNumbered"/>
    <dgm:cxn modelId="{5E1D1A86-57CF-49BE-8CFB-D551FE498F5F}" type="presOf" srcId="{5857FBD3-7727-4B6F-A6BB-CADBE1646689}" destId="{B3695A46-09B1-49E2-A9C4-AF907D691637}" srcOrd="0" destOrd="1" presId="urn:microsoft.com/office/officeart/2016/7/layout/BasicLinearProcessNumbered"/>
    <dgm:cxn modelId="{AA1C5E8E-74DC-4BF1-87B6-28E60681E674}" srcId="{DBCA7F77-A772-4E5D-9E67-54CF34515781}" destId="{5E4EB1F0-5F55-4571-AFEE-7F0BA0712ECB}" srcOrd="1" destOrd="0" parTransId="{52E0F016-E42F-43D4-8F63-7C892D094815}" sibTransId="{5183920C-09C7-46B7-AA13-2A0C5031179A}"/>
    <dgm:cxn modelId="{A9E07192-953B-4502-919D-2185B944C43A}" type="presOf" srcId="{DBCA7F77-A772-4E5D-9E67-54CF34515781}" destId="{6A1A8101-EE3C-49D2-A2A5-0B543AF6FFFF}" srcOrd="1" destOrd="0" presId="urn:microsoft.com/office/officeart/2016/7/layout/BasicLinearProcessNumbered"/>
    <dgm:cxn modelId="{9B816397-C03A-4968-A07E-3D1D42D88FB1}" type="presOf" srcId="{D8F600B9-B7DD-48CC-9BC4-09819386B71F}" destId="{C41FEFA6-AD02-46E6-A5AE-61691544C79F}" srcOrd="0" destOrd="0" presId="urn:microsoft.com/office/officeart/2016/7/layout/BasicLinearProcessNumbered"/>
    <dgm:cxn modelId="{7A80129A-7144-43D2-A9FB-AE1BFC2764A6}" srcId="{DBCA7F77-A772-4E5D-9E67-54CF34515781}" destId="{CE6E1D2E-D95E-4B1D-8FDB-43937DD06FD2}" srcOrd="0" destOrd="0" parTransId="{FF3C25B4-91CD-4582-AC6D-41E0D59A9A9A}" sibTransId="{B4FA4C4F-3374-49DD-88F0-7A4DBFF86EE3}"/>
    <dgm:cxn modelId="{1219E7B6-F175-4FE6-AF84-5108A793E937}" type="presOf" srcId="{ABC9E98D-478C-4F81-B3FA-F391164AC4D9}" destId="{4551CD06-5598-4EC8-9AAC-A02CA7511F5D}" srcOrd="0" destOrd="0" presId="urn:microsoft.com/office/officeart/2016/7/layout/BasicLinearProcessNumbered"/>
    <dgm:cxn modelId="{6C74EFB6-12A0-40EA-AF66-A687232DD884}" type="presOf" srcId="{557A0BC3-D73E-4753-A12F-A363C1CD0F7F}" destId="{DC26469A-DD41-4034-AB4A-A370A7FB8E11}" srcOrd="0" destOrd="1" presId="urn:microsoft.com/office/officeart/2016/7/layout/BasicLinearProcessNumbered"/>
    <dgm:cxn modelId="{0E6EBEB9-2E9B-4C5D-B273-F69EA4EB4AF1}" type="presOf" srcId="{2E225055-55AD-409B-A2FC-CBC173463749}" destId="{D975BF1F-6612-4B0C-A741-05FDA9E7360F}" srcOrd="0" destOrd="0" presId="urn:microsoft.com/office/officeart/2016/7/layout/BasicLinearProcessNumbered"/>
    <dgm:cxn modelId="{649EEBC4-7186-4697-9E91-5961CBE830EC}" srcId="{ABC9E98D-478C-4F81-B3FA-F391164AC4D9}" destId="{68494CBB-A0D4-405A-A79B-BE6EFECBFFC5}" srcOrd="2" destOrd="0" parTransId="{857FB31D-74A5-4C4A-B765-F8388C4EB066}" sibTransId="{D8F600B9-B7DD-48CC-9BC4-09819386B71F}"/>
    <dgm:cxn modelId="{A238B7CE-C156-44C9-B251-6290AB7B4381}" type="presOf" srcId="{B66311DA-396C-41AE-A478-B23652A9EC9A}" destId="{1362BF71-C8DB-4C8E-8499-279F5112DC30}" srcOrd="0" destOrd="0" presId="urn:microsoft.com/office/officeart/2016/7/layout/BasicLinearProcessNumbered"/>
    <dgm:cxn modelId="{696596D0-B283-44F8-9BD5-935DEA3B0AA6}" type="presOf" srcId="{8196AEAD-DFD1-422D-815B-26CD81B78C3F}" destId="{6A1A8101-EE3C-49D2-A2A5-0B543AF6FFFF}" srcOrd="0" destOrd="3" presId="urn:microsoft.com/office/officeart/2016/7/layout/BasicLinearProcessNumbered"/>
    <dgm:cxn modelId="{839B19DA-5B4F-4B4C-AE43-52E1F9B95A06}" type="presOf" srcId="{CE6E1D2E-D95E-4B1D-8FDB-43937DD06FD2}" destId="{6A1A8101-EE3C-49D2-A2A5-0B543AF6FFFF}" srcOrd="0" destOrd="1" presId="urn:microsoft.com/office/officeart/2016/7/layout/BasicLinearProcessNumbered"/>
    <dgm:cxn modelId="{E9BBC6DA-65FE-4623-857E-D7D9045D67C0}" type="presOf" srcId="{68494CBB-A0D4-405A-A79B-BE6EFECBFFC5}" destId="{B3695A46-09B1-49E2-A9C4-AF907D691637}" srcOrd="1" destOrd="0" presId="urn:microsoft.com/office/officeart/2016/7/layout/BasicLinearProcessNumbered"/>
    <dgm:cxn modelId="{76E934DE-2766-4BAB-B366-235CC41BB00D}" srcId="{68494CBB-A0D4-405A-A79B-BE6EFECBFFC5}" destId="{9FFDE56C-61DE-4148-837B-40BCB40CA805}" srcOrd="2" destOrd="0" parTransId="{411EAFC6-1030-4080-9609-3CB817A9E6B1}" sibTransId="{9C672C53-FD79-4C2A-822B-569F951AD2D4}"/>
    <dgm:cxn modelId="{01E8F2E2-ABCE-468B-847B-977AFAE17152}" srcId="{68494CBB-A0D4-405A-A79B-BE6EFECBFFC5}" destId="{5857FBD3-7727-4B6F-A6BB-CADBE1646689}" srcOrd="0" destOrd="0" parTransId="{CB85CD78-F094-44BB-AEFF-870E60429AD8}" sibTransId="{A2C6EC23-36AD-46CC-967A-B8A00D73392B}"/>
    <dgm:cxn modelId="{60588AE3-4D64-4EAD-8437-C9FDD8C60ACB}" type="presOf" srcId="{B66311DA-396C-41AE-A478-B23652A9EC9A}" destId="{DC26469A-DD41-4034-AB4A-A370A7FB8E11}" srcOrd="1" destOrd="0" presId="urn:microsoft.com/office/officeart/2016/7/layout/BasicLinearProcessNumbered"/>
    <dgm:cxn modelId="{DFE9FAF9-C924-4F00-BFD3-0E4531CAE97A}" type="presOf" srcId="{68494CBB-A0D4-405A-A79B-BE6EFECBFFC5}" destId="{55503546-76EB-4E78-9CBD-BA733F652AF8}" srcOrd="0" destOrd="0" presId="urn:microsoft.com/office/officeart/2016/7/layout/BasicLinearProcessNumbered"/>
    <dgm:cxn modelId="{0554D3BD-D0AD-4A59-A1CB-CC73746C0FEE}" type="presParOf" srcId="{4551CD06-5598-4EC8-9AAC-A02CA7511F5D}" destId="{6AB669F0-8B23-4A37-9622-ED5E04C6A16C}" srcOrd="0" destOrd="0" presId="urn:microsoft.com/office/officeart/2016/7/layout/BasicLinearProcessNumbered"/>
    <dgm:cxn modelId="{C78EED49-57A6-47C4-A239-5310D3A60C6D}" type="presParOf" srcId="{6AB669F0-8B23-4A37-9622-ED5E04C6A16C}" destId="{0BAB255D-BD0F-48DB-AA8D-D9D1EEC8275B}" srcOrd="0" destOrd="0" presId="urn:microsoft.com/office/officeart/2016/7/layout/BasicLinearProcessNumbered"/>
    <dgm:cxn modelId="{4CA57247-B4C0-4B7E-92D8-DF5089F7EF04}" type="presParOf" srcId="{6AB669F0-8B23-4A37-9622-ED5E04C6A16C}" destId="{2FCE47D4-55E0-40B9-9C81-2A59F48A8B4C}" srcOrd="1" destOrd="0" presId="urn:microsoft.com/office/officeart/2016/7/layout/BasicLinearProcessNumbered"/>
    <dgm:cxn modelId="{CE7FEB6B-0497-4333-B2DC-3DB29EE417B9}" type="presParOf" srcId="{6AB669F0-8B23-4A37-9622-ED5E04C6A16C}" destId="{4799AAC3-D0FE-4219-BA12-2FE2A81F2442}" srcOrd="2" destOrd="0" presId="urn:microsoft.com/office/officeart/2016/7/layout/BasicLinearProcessNumbered"/>
    <dgm:cxn modelId="{0369F437-E080-4A46-A853-BC5459670291}" type="presParOf" srcId="{6AB669F0-8B23-4A37-9622-ED5E04C6A16C}" destId="{6A1A8101-EE3C-49D2-A2A5-0B543AF6FFFF}" srcOrd="3" destOrd="0" presId="urn:microsoft.com/office/officeart/2016/7/layout/BasicLinearProcessNumbered"/>
    <dgm:cxn modelId="{227C43D4-73E3-4C16-AED1-8C81C3BEC079}" type="presParOf" srcId="{4551CD06-5598-4EC8-9AAC-A02CA7511F5D}" destId="{D249AFA0-2D09-4FC8-A836-DAA6F9FFE5F2}" srcOrd="1" destOrd="0" presId="urn:microsoft.com/office/officeart/2016/7/layout/BasicLinearProcessNumbered"/>
    <dgm:cxn modelId="{A5CC9066-2FF6-4D0C-B740-3B126BA8A09F}" type="presParOf" srcId="{4551CD06-5598-4EC8-9AAC-A02CA7511F5D}" destId="{2C830A6E-994F-45D7-A933-4C450C73F420}" srcOrd="2" destOrd="0" presId="urn:microsoft.com/office/officeart/2016/7/layout/BasicLinearProcessNumbered"/>
    <dgm:cxn modelId="{BF35536A-6776-485E-B6D9-CFC88B62BB99}" type="presParOf" srcId="{2C830A6E-994F-45D7-A933-4C450C73F420}" destId="{1362BF71-C8DB-4C8E-8499-279F5112DC30}" srcOrd="0" destOrd="0" presId="urn:microsoft.com/office/officeart/2016/7/layout/BasicLinearProcessNumbered"/>
    <dgm:cxn modelId="{66B35DE1-E1E3-4F67-9E6E-F6C29693F0D2}" type="presParOf" srcId="{2C830A6E-994F-45D7-A933-4C450C73F420}" destId="{D975BF1F-6612-4B0C-A741-05FDA9E7360F}" srcOrd="1" destOrd="0" presId="urn:microsoft.com/office/officeart/2016/7/layout/BasicLinearProcessNumbered"/>
    <dgm:cxn modelId="{516CF28F-2505-461B-84E2-50AD22F74555}" type="presParOf" srcId="{2C830A6E-994F-45D7-A933-4C450C73F420}" destId="{30A665ED-1151-416D-B31C-B1E368F8802C}" srcOrd="2" destOrd="0" presId="urn:microsoft.com/office/officeart/2016/7/layout/BasicLinearProcessNumbered"/>
    <dgm:cxn modelId="{5939861F-982C-4752-B713-C153F8C8FF62}" type="presParOf" srcId="{2C830A6E-994F-45D7-A933-4C450C73F420}" destId="{DC26469A-DD41-4034-AB4A-A370A7FB8E11}" srcOrd="3" destOrd="0" presId="urn:microsoft.com/office/officeart/2016/7/layout/BasicLinearProcessNumbered"/>
    <dgm:cxn modelId="{9F9A41C4-F5CB-4EA7-ACB6-85432733642B}" type="presParOf" srcId="{4551CD06-5598-4EC8-9AAC-A02CA7511F5D}" destId="{882F0E07-430E-487F-BB5C-174E7806E3A8}" srcOrd="3" destOrd="0" presId="urn:microsoft.com/office/officeart/2016/7/layout/BasicLinearProcessNumbered"/>
    <dgm:cxn modelId="{94BC8182-DB9A-4260-A92B-526C07995AEB}" type="presParOf" srcId="{4551CD06-5598-4EC8-9AAC-A02CA7511F5D}" destId="{BF9DD181-A85B-4440-9A1B-BF46497369C4}" srcOrd="4" destOrd="0" presId="urn:microsoft.com/office/officeart/2016/7/layout/BasicLinearProcessNumbered"/>
    <dgm:cxn modelId="{99403789-3547-442D-8D2C-90B3A2B8401A}" type="presParOf" srcId="{BF9DD181-A85B-4440-9A1B-BF46497369C4}" destId="{55503546-76EB-4E78-9CBD-BA733F652AF8}" srcOrd="0" destOrd="0" presId="urn:microsoft.com/office/officeart/2016/7/layout/BasicLinearProcessNumbered"/>
    <dgm:cxn modelId="{B6183897-84F6-47D7-91C8-E7CB47D0426A}" type="presParOf" srcId="{BF9DD181-A85B-4440-9A1B-BF46497369C4}" destId="{C41FEFA6-AD02-46E6-A5AE-61691544C79F}" srcOrd="1" destOrd="0" presId="urn:microsoft.com/office/officeart/2016/7/layout/BasicLinearProcessNumbered"/>
    <dgm:cxn modelId="{DB3C40CE-A518-4D16-8712-D09224B66AED}" type="presParOf" srcId="{BF9DD181-A85B-4440-9A1B-BF46497369C4}" destId="{1E904488-BAA5-4ED5-8434-A2A9710D6EB7}" srcOrd="2" destOrd="0" presId="urn:microsoft.com/office/officeart/2016/7/layout/BasicLinearProcessNumbered"/>
    <dgm:cxn modelId="{9A6508F2-258B-4FD2-B33A-037BA0BBCE69}" type="presParOf" srcId="{BF9DD181-A85B-4440-9A1B-BF46497369C4}" destId="{B3695A46-09B1-49E2-A9C4-AF907D691637}"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9E98D-478C-4F81-B3FA-F391164AC4D9}"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BCA7F77-A772-4E5D-9E67-54CF34515781}">
      <dgm:prSet phldrT="[Text]"/>
      <dgm:spPr/>
      <dgm:t>
        <a:bodyPr/>
        <a:lstStyle/>
        <a:p>
          <a:r>
            <a:rPr lang="en-US"/>
            <a:t>Bank 1</a:t>
          </a:r>
        </a:p>
      </dgm:t>
    </dgm:pt>
    <dgm:pt modelId="{80C1395D-B3D0-4F1D-BB5A-9B8A8004045D}" type="parTrans" cxnId="{6862694F-72FF-4B78-8375-B3C725C5F1AB}">
      <dgm:prSet/>
      <dgm:spPr/>
      <dgm:t>
        <a:bodyPr/>
        <a:lstStyle/>
        <a:p>
          <a:endParaRPr lang="en-US"/>
        </a:p>
      </dgm:t>
    </dgm:pt>
    <dgm:pt modelId="{1C3923DC-9E5D-402D-B0EA-655C80D537C8}" type="sibTrans" cxnId="{6862694F-72FF-4B78-8375-B3C725C5F1AB}">
      <dgm:prSet phldrT="1" phldr="0"/>
      <dgm:spPr/>
      <dgm:t>
        <a:bodyPr/>
        <a:lstStyle/>
        <a:p>
          <a:r>
            <a:rPr lang="en-US"/>
            <a:t>1</a:t>
          </a:r>
        </a:p>
      </dgm:t>
    </dgm:pt>
    <dgm:pt modelId="{CE6E1D2E-D95E-4B1D-8FDB-43937DD06FD2}">
      <dgm:prSet phldrT="[Text]"/>
      <dgm:spPr/>
      <dgm:t>
        <a:bodyPr/>
        <a:lstStyle/>
        <a:p>
          <a:r>
            <a:rPr lang="en-US"/>
            <a:t>$500 minimum balance</a:t>
          </a:r>
        </a:p>
      </dgm:t>
    </dgm:pt>
    <dgm:pt modelId="{FF3C25B4-91CD-4582-AC6D-41E0D59A9A9A}" type="parTrans" cxnId="{7A80129A-7144-43D2-A9FB-AE1BFC2764A6}">
      <dgm:prSet/>
      <dgm:spPr/>
      <dgm:t>
        <a:bodyPr/>
        <a:lstStyle/>
        <a:p>
          <a:endParaRPr lang="en-US"/>
        </a:p>
      </dgm:t>
    </dgm:pt>
    <dgm:pt modelId="{B4FA4C4F-3374-49DD-88F0-7A4DBFF86EE3}" type="sibTrans" cxnId="{7A80129A-7144-43D2-A9FB-AE1BFC2764A6}">
      <dgm:prSet/>
      <dgm:spPr/>
      <dgm:t>
        <a:bodyPr/>
        <a:lstStyle/>
        <a:p>
          <a:endParaRPr lang="en-US"/>
        </a:p>
      </dgm:t>
    </dgm:pt>
    <dgm:pt modelId="{5E4EB1F0-5F55-4571-AFEE-7F0BA0712ECB}">
      <dgm:prSet phldrT="[Text]"/>
      <dgm:spPr/>
      <dgm:t>
        <a:bodyPr/>
        <a:lstStyle/>
        <a:p>
          <a:r>
            <a:rPr lang="en-US"/>
            <a:t>.50% APR</a:t>
          </a:r>
        </a:p>
      </dgm:t>
    </dgm:pt>
    <dgm:pt modelId="{52E0F016-E42F-43D4-8F63-7C892D094815}" type="parTrans" cxnId="{AA1C5E8E-74DC-4BF1-87B6-28E60681E674}">
      <dgm:prSet/>
      <dgm:spPr/>
      <dgm:t>
        <a:bodyPr/>
        <a:lstStyle/>
        <a:p>
          <a:endParaRPr lang="en-US"/>
        </a:p>
      </dgm:t>
    </dgm:pt>
    <dgm:pt modelId="{5183920C-09C7-46B7-AA13-2A0C5031179A}" type="sibTrans" cxnId="{AA1C5E8E-74DC-4BF1-87B6-28E60681E674}">
      <dgm:prSet/>
      <dgm:spPr/>
      <dgm:t>
        <a:bodyPr/>
        <a:lstStyle/>
        <a:p>
          <a:endParaRPr lang="en-US"/>
        </a:p>
      </dgm:t>
    </dgm:pt>
    <dgm:pt modelId="{B66311DA-396C-41AE-A478-B23652A9EC9A}">
      <dgm:prSet phldrT="[Text]"/>
      <dgm:spPr/>
      <dgm:t>
        <a:bodyPr/>
        <a:lstStyle/>
        <a:p>
          <a:r>
            <a:rPr lang="en-US"/>
            <a:t>Bank 2</a:t>
          </a:r>
        </a:p>
      </dgm:t>
    </dgm:pt>
    <dgm:pt modelId="{A76F6378-6257-4AE1-828E-E57B754CF173}" type="parTrans" cxnId="{E95C3215-2EDB-4F5A-B217-65C74557BB09}">
      <dgm:prSet/>
      <dgm:spPr/>
      <dgm:t>
        <a:bodyPr/>
        <a:lstStyle/>
        <a:p>
          <a:endParaRPr lang="en-US"/>
        </a:p>
      </dgm:t>
    </dgm:pt>
    <dgm:pt modelId="{2E225055-55AD-409B-A2FC-CBC173463749}" type="sibTrans" cxnId="{E95C3215-2EDB-4F5A-B217-65C74557BB09}">
      <dgm:prSet phldrT="2" phldr="0"/>
      <dgm:spPr/>
      <dgm:t>
        <a:bodyPr/>
        <a:lstStyle/>
        <a:p>
          <a:r>
            <a:rPr lang="en-US"/>
            <a:t>2</a:t>
          </a:r>
        </a:p>
      </dgm:t>
    </dgm:pt>
    <dgm:pt modelId="{557A0BC3-D73E-4753-A12F-A363C1CD0F7F}">
      <dgm:prSet phldrT="[Text]"/>
      <dgm:spPr/>
      <dgm:t>
        <a:bodyPr/>
        <a:lstStyle/>
        <a:p>
          <a:r>
            <a:rPr lang="en-US"/>
            <a:t>$500 minimum balance</a:t>
          </a:r>
        </a:p>
      </dgm:t>
    </dgm:pt>
    <dgm:pt modelId="{6639E815-D41B-41E3-B9E9-BBA26D89F4C2}" type="parTrans" cxnId="{20D1D66F-2E38-4FCF-AD77-8A57E4BEA93F}">
      <dgm:prSet/>
      <dgm:spPr/>
      <dgm:t>
        <a:bodyPr/>
        <a:lstStyle/>
        <a:p>
          <a:endParaRPr lang="en-US"/>
        </a:p>
      </dgm:t>
    </dgm:pt>
    <dgm:pt modelId="{CDBA7E25-13C2-4040-A3A0-36AF2D8660EA}" type="sibTrans" cxnId="{20D1D66F-2E38-4FCF-AD77-8A57E4BEA93F}">
      <dgm:prSet/>
      <dgm:spPr/>
      <dgm:t>
        <a:bodyPr/>
        <a:lstStyle/>
        <a:p>
          <a:endParaRPr lang="en-US"/>
        </a:p>
      </dgm:t>
    </dgm:pt>
    <dgm:pt modelId="{BA815956-BA7B-4D73-A4DD-2FEDC0980E9A}">
      <dgm:prSet phldrT="[Text]"/>
      <dgm:spPr/>
      <dgm:t>
        <a:bodyPr/>
        <a:lstStyle/>
        <a:p>
          <a:r>
            <a:rPr lang="en-US"/>
            <a:t>.55% APR</a:t>
          </a:r>
        </a:p>
      </dgm:t>
    </dgm:pt>
    <dgm:pt modelId="{E186D19F-5BA4-42AD-8B07-7C4A5F717CF5}" type="parTrans" cxnId="{CF8B9100-C54E-4E91-8FEA-7D01E44E5B87}">
      <dgm:prSet/>
      <dgm:spPr/>
      <dgm:t>
        <a:bodyPr/>
        <a:lstStyle/>
        <a:p>
          <a:endParaRPr lang="en-US"/>
        </a:p>
      </dgm:t>
    </dgm:pt>
    <dgm:pt modelId="{F801B6E1-B6AA-426B-BE17-CFB10E33AE74}" type="sibTrans" cxnId="{CF8B9100-C54E-4E91-8FEA-7D01E44E5B87}">
      <dgm:prSet/>
      <dgm:spPr/>
      <dgm:t>
        <a:bodyPr/>
        <a:lstStyle/>
        <a:p>
          <a:endParaRPr lang="en-US"/>
        </a:p>
      </dgm:t>
    </dgm:pt>
    <dgm:pt modelId="{68494CBB-A0D4-405A-A79B-BE6EFECBFFC5}">
      <dgm:prSet phldrT="[Text]"/>
      <dgm:spPr/>
      <dgm:t>
        <a:bodyPr/>
        <a:lstStyle/>
        <a:p>
          <a:r>
            <a:rPr lang="en-US"/>
            <a:t>Bank 3</a:t>
          </a:r>
        </a:p>
      </dgm:t>
    </dgm:pt>
    <dgm:pt modelId="{857FB31D-74A5-4C4A-B765-F8388C4EB066}" type="parTrans" cxnId="{649EEBC4-7186-4697-9E91-5961CBE830EC}">
      <dgm:prSet/>
      <dgm:spPr/>
      <dgm:t>
        <a:bodyPr/>
        <a:lstStyle/>
        <a:p>
          <a:endParaRPr lang="en-US"/>
        </a:p>
      </dgm:t>
    </dgm:pt>
    <dgm:pt modelId="{D8F600B9-B7DD-48CC-9BC4-09819386B71F}" type="sibTrans" cxnId="{649EEBC4-7186-4697-9E91-5961CBE830EC}">
      <dgm:prSet phldrT="3" phldr="0"/>
      <dgm:spPr/>
      <dgm:t>
        <a:bodyPr/>
        <a:lstStyle/>
        <a:p>
          <a:r>
            <a:rPr lang="en-US"/>
            <a:t>3</a:t>
          </a:r>
        </a:p>
      </dgm:t>
    </dgm:pt>
    <dgm:pt modelId="{5857FBD3-7727-4B6F-A6BB-CADBE1646689}">
      <dgm:prSet phldrT="[Text]"/>
      <dgm:spPr/>
      <dgm:t>
        <a:bodyPr/>
        <a:lstStyle/>
        <a:p>
          <a:r>
            <a:rPr lang="en-US"/>
            <a:t>$750 minimum balance</a:t>
          </a:r>
        </a:p>
      </dgm:t>
    </dgm:pt>
    <dgm:pt modelId="{CB85CD78-F094-44BB-AEFF-870E60429AD8}" type="parTrans" cxnId="{01E8F2E2-ABCE-468B-847B-977AFAE17152}">
      <dgm:prSet/>
      <dgm:spPr/>
      <dgm:t>
        <a:bodyPr/>
        <a:lstStyle/>
        <a:p>
          <a:endParaRPr lang="en-US"/>
        </a:p>
      </dgm:t>
    </dgm:pt>
    <dgm:pt modelId="{A2C6EC23-36AD-46CC-967A-B8A00D73392B}" type="sibTrans" cxnId="{01E8F2E2-ABCE-468B-847B-977AFAE17152}">
      <dgm:prSet/>
      <dgm:spPr/>
      <dgm:t>
        <a:bodyPr/>
        <a:lstStyle/>
        <a:p>
          <a:endParaRPr lang="en-US"/>
        </a:p>
      </dgm:t>
    </dgm:pt>
    <dgm:pt modelId="{8D76775D-CA38-4188-B813-DBC06180E41C}">
      <dgm:prSet phldrT="[Text]"/>
      <dgm:spPr/>
      <dgm:t>
        <a:bodyPr/>
        <a:lstStyle/>
        <a:p>
          <a:r>
            <a:rPr lang="en-US"/>
            <a:t>.55% APR</a:t>
          </a:r>
        </a:p>
      </dgm:t>
    </dgm:pt>
    <dgm:pt modelId="{8ABFD352-B259-44D4-89A9-2827ECB60397}" type="parTrans" cxnId="{099AA849-A4F4-445B-9E9E-98D798AE8092}">
      <dgm:prSet/>
      <dgm:spPr/>
      <dgm:t>
        <a:bodyPr/>
        <a:lstStyle/>
        <a:p>
          <a:endParaRPr lang="en-US"/>
        </a:p>
      </dgm:t>
    </dgm:pt>
    <dgm:pt modelId="{2E5509C8-8EA2-42F6-B390-D40757A2F2C6}" type="sibTrans" cxnId="{099AA849-A4F4-445B-9E9E-98D798AE8092}">
      <dgm:prSet/>
      <dgm:spPr/>
      <dgm:t>
        <a:bodyPr/>
        <a:lstStyle/>
        <a:p>
          <a:endParaRPr lang="en-US"/>
        </a:p>
      </dgm:t>
    </dgm:pt>
    <dgm:pt modelId="{8196AEAD-DFD1-422D-815B-26CD81B78C3F}">
      <dgm:prSet phldrT="[Text]"/>
      <dgm:spPr/>
      <dgm:t>
        <a:bodyPr/>
        <a:lstStyle/>
        <a:p>
          <a:r>
            <a:rPr lang="en-US"/>
            <a:t>No fees</a:t>
          </a:r>
        </a:p>
      </dgm:t>
    </dgm:pt>
    <dgm:pt modelId="{942BCE35-42F6-460E-98F2-5BAED140CC21}" type="parTrans" cxnId="{16500573-C9C8-46F0-ABCE-ADE39114C34C}">
      <dgm:prSet/>
      <dgm:spPr/>
      <dgm:t>
        <a:bodyPr/>
        <a:lstStyle/>
        <a:p>
          <a:endParaRPr lang="en-US"/>
        </a:p>
      </dgm:t>
    </dgm:pt>
    <dgm:pt modelId="{27334911-005F-4734-8791-170D9F387291}" type="sibTrans" cxnId="{16500573-C9C8-46F0-ABCE-ADE39114C34C}">
      <dgm:prSet/>
      <dgm:spPr/>
      <dgm:t>
        <a:bodyPr/>
        <a:lstStyle/>
        <a:p>
          <a:endParaRPr lang="en-US"/>
        </a:p>
      </dgm:t>
    </dgm:pt>
    <dgm:pt modelId="{43529BE2-DFE1-4D79-A1AA-2E9804B39FF0}">
      <dgm:prSet phldrT="[Text]"/>
      <dgm:spPr/>
      <dgm:t>
        <a:bodyPr/>
        <a:lstStyle/>
        <a:p>
          <a:r>
            <a:rPr lang="en-US"/>
            <a:t>$25 yearly fee</a:t>
          </a:r>
        </a:p>
      </dgm:t>
    </dgm:pt>
    <dgm:pt modelId="{A6126493-7EAF-4BB3-A474-B2744B7CF745}" type="parTrans" cxnId="{A8323239-90DA-4411-900A-4702AC1990B1}">
      <dgm:prSet/>
      <dgm:spPr/>
      <dgm:t>
        <a:bodyPr/>
        <a:lstStyle/>
        <a:p>
          <a:endParaRPr lang="en-US"/>
        </a:p>
      </dgm:t>
    </dgm:pt>
    <dgm:pt modelId="{090CBA82-DB1F-4949-A445-D5F23ED3A98F}" type="sibTrans" cxnId="{A8323239-90DA-4411-900A-4702AC1990B1}">
      <dgm:prSet/>
      <dgm:spPr/>
      <dgm:t>
        <a:bodyPr/>
        <a:lstStyle/>
        <a:p>
          <a:endParaRPr lang="en-US"/>
        </a:p>
      </dgm:t>
    </dgm:pt>
    <dgm:pt modelId="{9FFDE56C-61DE-4148-837B-40BCB40CA805}">
      <dgm:prSet phldrT="[Text]"/>
      <dgm:spPr/>
      <dgm:t>
        <a:bodyPr/>
        <a:lstStyle/>
        <a:p>
          <a:r>
            <a:rPr lang="en-US"/>
            <a:t>No fees</a:t>
          </a:r>
        </a:p>
      </dgm:t>
    </dgm:pt>
    <dgm:pt modelId="{411EAFC6-1030-4080-9609-3CB817A9E6B1}" type="parTrans" cxnId="{76E934DE-2766-4BAB-B366-235CC41BB00D}">
      <dgm:prSet/>
      <dgm:spPr/>
      <dgm:t>
        <a:bodyPr/>
        <a:lstStyle/>
        <a:p>
          <a:endParaRPr lang="en-US"/>
        </a:p>
      </dgm:t>
    </dgm:pt>
    <dgm:pt modelId="{9C672C53-FD79-4C2A-822B-569F951AD2D4}" type="sibTrans" cxnId="{76E934DE-2766-4BAB-B366-235CC41BB00D}">
      <dgm:prSet/>
      <dgm:spPr/>
      <dgm:t>
        <a:bodyPr/>
        <a:lstStyle/>
        <a:p>
          <a:endParaRPr lang="en-US"/>
        </a:p>
      </dgm:t>
    </dgm:pt>
    <dgm:pt modelId="{56A67244-82C4-4B33-A773-2A4E34C4C3B5}">
      <dgm:prSet phldrT="[Text]"/>
      <dgm:spPr/>
      <dgm:t>
        <a:bodyPr/>
        <a:lstStyle/>
        <a:p>
          <a:r>
            <a:rPr lang="en-US"/>
            <a:t>60 month term</a:t>
          </a:r>
        </a:p>
      </dgm:t>
    </dgm:pt>
    <dgm:pt modelId="{3DF41FD1-EDC6-498E-B936-CE9518E0B205}" type="parTrans" cxnId="{65C4B3DC-9B7D-4DAC-9B9E-D3497DDF33C9}">
      <dgm:prSet/>
      <dgm:spPr/>
      <dgm:t>
        <a:bodyPr/>
        <a:lstStyle/>
        <a:p>
          <a:endParaRPr lang="en-US"/>
        </a:p>
      </dgm:t>
    </dgm:pt>
    <dgm:pt modelId="{57340D4A-39C5-42F6-A5DF-1C1E437C9549}" type="sibTrans" cxnId="{65C4B3DC-9B7D-4DAC-9B9E-D3497DDF33C9}">
      <dgm:prSet/>
      <dgm:spPr/>
      <dgm:t>
        <a:bodyPr/>
        <a:lstStyle/>
        <a:p>
          <a:endParaRPr lang="en-US"/>
        </a:p>
      </dgm:t>
    </dgm:pt>
    <dgm:pt modelId="{629EF7AA-D4CC-472D-A401-FAAA76BB8F70}">
      <dgm:prSet phldrT="[Text]"/>
      <dgm:spPr/>
      <dgm:t>
        <a:bodyPr/>
        <a:lstStyle/>
        <a:p>
          <a:r>
            <a:rPr lang="en-US"/>
            <a:t>60 month term</a:t>
          </a:r>
        </a:p>
      </dgm:t>
    </dgm:pt>
    <dgm:pt modelId="{CE2DEBBA-C89E-47AA-A8F9-D17B0F8AB246}" type="parTrans" cxnId="{7A05F88F-BFB6-4F5F-8DFF-85DEABF97088}">
      <dgm:prSet/>
      <dgm:spPr/>
      <dgm:t>
        <a:bodyPr/>
        <a:lstStyle/>
        <a:p>
          <a:endParaRPr lang="en-US"/>
        </a:p>
      </dgm:t>
    </dgm:pt>
    <dgm:pt modelId="{B1F362E3-8495-47D6-A892-F92C9163E2FA}" type="sibTrans" cxnId="{7A05F88F-BFB6-4F5F-8DFF-85DEABF97088}">
      <dgm:prSet/>
      <dgm:spPr/>
      <dgm:t>
        <a:bodyPr/>
        <a:lstStyle/>
        <a:p>
          <a:endParaRPr lang="en-US"/>
        </a:p>
      </dgm:t>
    </dgm:pt>
    <dgm:pt modelId="{97F82B61-460B-47E0-80E7-DE9C19BE6C94}">
      <dgm:prSet phldrT="[Text]"/>
      <dgm:spPr/>
      <dgm:t>
        <a:bodyPr/>
        <a:lstStyle/>
        <a:p>
          <a:r>
            <a:rPr lang="en-US"/>
            <a:t>60 month term</a:t>
          </a:r>
        </a:p>
      </dgm:t>
    </dgm:pt>
    <dgm:pt modelId="{2B86A13A-21CB-4BD3-A594-1BA236B4299B}" type="parTrans" cxnId="{EFB99AF6-AC1B-461F-ABDC-F7B5889F1540}">
      <dgm:prSet/>
      <dgm:spPr/>
      <dgm:t>
        <a:bodyPr/>
        <a:lstStyle/>
        <a:p>
          <a:endParaRPr lang="en-US"/>
        </a:p>
      </dgm:t>
    </dgm:pt>
    <dgm:pt modelId="{CA411248-93DF-40EB-9875-F1435A1E6FA7}" type="sibTrans" cxnId="{EFB99AF6-AC1B-461F-ABDC-F7B5889F1540}">
      <dgm:prSet/>
      <dgm:spPr/>
      <dgm:t>
        <a:bodyPr/>
        <a:lstStyle/>
        <a:p>
          <a:endParaRPr lang="en-US"/>
        </a:p>
      </dgm:t>
    </dgm:pt>
    <dgm:pt modelId="{ED60BB5A-FE2F-44C0-9B72-D08D31D68A44}" type="pres">
      <dgm:prSet presAssocID="{ABC9E98D-478C-4F81-B3FA-F391164AC4D9}" presName="Name0" presStyleCnt="0">
        <dgm:presLayoutVars>
          <dgm:animLvl val="lvl"/>
          <dgm:resizeHandles val="exact"/>
        </dgm:presLayoutVars>
      </dgm:prSet>
      <dgm:spPr/>
    </dgm:pt>
    <dgm:pt modelId="{06865185-1F75-42B4-9521-E59DEACC77DF}" type="pres">
      <dgm:prSet presAssocID="{DBCA7F77-A772-4E5D-9E67-54CF34515781}" presName="compositeNode" presStyleCnt="0">
        <dgm:presLayoutVars>
          <dgm:bulletEnabled val="1"/>
        </dgm:presLayoutVars>
      </dgm:prSet>
      <dgm:spPr/>
    </dgm:pt>
    <dgm:pt modelId="{46FF38BF-CC1B-46BF-9377-C227BA224ABF}" type="pres">
      <dgm:prSet presAssocID="{DBCA7F77-A772-4E5D-9E67-54CF34515781}" presName="bgRect" presStyleLbl="bgAccFollowNode1" presStyleIdx="0" presStyleCnt="3"/>
      <dgm:spPr/>
    </dgm:pt>
    <dgm:pt modelId="{B3951CB9-2B46-42FF-B9A7-6BA4922E8CD9}" type="pres">
      <dgm:prSet presAssocID="{1C3923DC-9E5D-402D-B0EA-655C80D537C8}" presName="sibTransNodeCircle" presStyleLbl="alignNode1" presStyleIdx="0" presStyleCnt="6">
        <dgm:presLayoutVars>
          <dgm:chMax val="0"/>
          <dgm:bulletEnabled/>
        </dgm:presLayoutVars>
      </dgm:prSet>
      <dgm:spPr/>
    </dgm:pt>
    <dgm:pt modelId="{07A0EA84-E76B-496B-A8D3-683F9B82EF02}" type="pres">
      <dgm:prSet presAssocID="{DBCA7F77-A772-4E5D-9E67-54CF34515781}" presName="bottomLine" presStyleLbl="alignNode1" presStyleIdx="1" presStyleCnt="6">
        <dgm:presLayoutVars/>
      </dgm:prSet>
      <dgm:spPr/>
    </dgm:pt>
    <dgm:pt modelId="{96A28395-5232-42AF-A2F1-63BAED8BAFE5}" type="pres">
      <dgm:prSet presAssocID="{DBCA7F77-A772-4E5D-9E67-54CF34515781}" presName="nodeText" presStyleLbl="bgAccFollowNode1" presStyleIdx="0" presStyleCnt="3">
        <dgm:presLayoutVars>
          <dgm:bulletEnabled val="1"/>
        </dgm:presLayoutVars>
      </dgm:prSet>
      <dgm:spPr/>
    </dgm:pt>
    <dgm:pt modelId="{3F177221-B3E9-4837-AA98-C6A22080044B}" type="pres">
      <dgm:prSet presAssocID="{1C3923DC-9E5D-402D-B0EA-655C80D537C8}" presName="sibTrans" presStyleCnt="0"/>
      <dgm:spPr/>
    </dgm:pt>
    <dgm:pt modelId="{7E50DC21-FFAE-4E0F-BC56-47357B162AC4}" type="pres">
      <dgm:prSet presAssocID="{B66311DA-396C-41AE-A478-B23652A9EC9A}" presName="compositeNode" presStyleCnt="0">
        <dgm:presLayoutVars>
          <dgm:bulletEnabled val="1"/>
        </dgm:presLayoutVars>
      </dgm:prSet>
      <dgm:spPr/>
    </dgm:pt>
    <dgm:pt modelId="{49AD5CA1-21ED-4D37-B0BF-F757F638CD19}" type="pres">
      <dgm:prSet presAssocID="{B66311DA-396C-41AE-A478-B23652A9EC9A}" presName="bgRect" presStyleLbl="bgAccFollowNode1" presStyleIdx="1" presStyleCnt="3"/>
      <dgm:spPr/>
    </dgm:pt>
    <dgm:pt modelId="{C2B9508A-DB69-47B4-98B6-8F4C73622812}" type="pres">
      <dgm:prSet presAssocID="{2E225055-55AD-409B-A2FC-CBC173463749}" presName="sibTransNodeCircle" presStyleLbl="alignNode1" presStyleIdx="2" presStyleCnt="6">
        <dgm:presLayoutVars>
          <dgm:chMax val="0"/>
          <dgm:bulletEnabled/>
        </dgm:presLayoutVars>
      </dgm:prSet>
      <dgm:spPr/>
    </dgm:pt>
    <dgm:pt modelId="{10D6A1B9-06B9-44AB-A923-5AD8CE8E8F77}" type="pres">
      <dgm:prSet presAssocID="{B66311DA-396C-41AE-A478-B23652A9EC9A}" presName="bottomLine" presStyleLbl="alignNode1" presStyleIdx="3" presStyleCnt="6">
        <dgm:presLayoutVars/>
      </dgm:prSet>
      <dgm:spPr/>
    </dgm:pt>
    <dgm:pt modelId="{B906194A-F544-4E54-A3AF-A54BF16F9B46}" type="pres">
      <dgm:prSet presAssocID="{B66311DA-396C-41AE-A478-B23652A9EC9A}" presName="nodeText" presStyleLbl="bgAccFollowNode1" presStyleIdx="1" presStyleCnt="3">
        <dgm:presLayoutVars>
          <dgm:bulletEnabled val="1"/>
        </dgm:presLayoutVars>
      </dgm:prSet>
      <dgm:spPr/>
    </dgm:pt>
    <dgm:pt modelId="{0D9ABA5B-5D98-43D3-98BB-4844A23AC792}" type="pres">
      <dgm:prSet presAssocID="{2E225055-55AD-409B-A2FC-CBC173463749}" presName="sibTrans" presStyleCnt="0"/>
      <dgm:spPr/>
    </dgm:pt>
    <dgm:pt modelId="{E10DD273-AB8D-42D0-9D72-12097C064D7B}" type="pres">
      <dgm:prSet presAssocID="{68494CBB-A0D4-405A-A79B-BE6EFECBFFC5}" presName="compositeNode" presStyleCnt="0">
        <dgm:presLayoutVars>
          <dgm:bulletEnabled val="1"/>
        </dgm:presLayoutVars>
      </dgm:prSet>
      <dgm:spPr/>
    </dgm:pt>
    <dgm:pt modelId="{94CD86A2-F0EF-4F1E-959F-DF9FB87870F7}" type="pres">
      <dgm:prSet presAssocID="{68494CBB-A0D4-405A-A79B-BE6EFECBFFC5}" presName="bgRect" presStyleLbl="bgAccFollowNode1" presStyleIdx="2" presStyleCnt="3"/>
      <dgm:spPr/>
    </dgm:pt>
    <dgm:pt modelId="{15FC2910-EEBC-4409-98A5-63EBC4232A05}" type="pres">
      <dgm:prSet presAssocID="{D8F600B9-B7DD-48CC-9BC4-09819386B71F}" presName="sibTransNodeCircle" presStyleLbl="alignNode1" presStyleIdx="4" presStyleCnt="6">
        <dgm:presLayoutVars>
          <dgm:chMax val="0"/>
          <dgm:bulletEnabled/>
        </dgm:presLayoutVars>
      </dgm:prSet>
      <dgm:spPr/>
    </dgm:pt>
    <dgm:pt modelId="{413762EB-62EA-41A8-B8D6-75AB620ACE3D}" type="pres">
      <dgm:prSet presAssocID="{68494CBB-A0D4-405A-A79B-BE6EFECBFFC5}" presName="bottomLine" presStyleLbl="alignNode1" presStyleIdx="5" presStyleCnt="6">
        <dgm:presLayoutVars/>
      </dgm:prSet>
      <dgm:spPr/>
    </dgm:pt>
    <dgm:pt modelId="{17223BB0-114D-42C8-A6AC-CC1E3AFCF1DF}" type="pres">
      <dgm:prSet presAssocID="{68494CBB-A0D4-405A-A79B-BE6EFECBFFC5}" presName="nodeText" presStyleLbl="bgAccFollowNode1" presStyleIdx="2" presStyleCnt="3">
        <dgm:presLayoutVars>
          <dgm:bulletEnabled val="1"/>
        </dgm:presLayoutVars>
      </dgm:prSet>
      <dgm:spPr/>
    </dgm:pt>
  </dgm:ptLst>
  <dgm:cxnLst>
    <dgm:cxn modelId="{CF8B9100-C54E-4E91-8FEA-7D01E44E5B87}" srcId="{B66311DA-396C-41AE-A478-B23652A9EC9A}" destId="{BA815956-BA7B-4D73-A4DD-2FEDC0980E9A}" srcOrd="1" destOrd="0" parTransId="{E186D19F-5BA4-42AD-8B07-7C4A5F717CF5}" sibTransId="{F801B6E1-B6AA-426B-BE17-CFB10E33AE74}"/>
    <dgm:cxn modelId="{AF82D106-AB88-420D-A18B-E7CAF05A329D}" type="presOf" srcId="{ABC9E98D-478C-4F81-B3FA-F391164AC4D9}" destId="{ED60BB5A-FE2F-44C0-9B72-D08D31D68A44}" srcOrd="0" destOrd="0" presId="urn:microsoft.com/office/officeart/2016/7/layout/BasicLinearProcessNumbered"/>
    <dgm:cxn modelId="{E95C3215-2EDB-4F5A-B217-65C74557BB09}" srcId="{ABC9E98D-478C-4F81-B3FA-F391164AC4D9}" destId="{B66311DA-396C-41AE-A478-B23652A9EC9A}" srcOrd="1" destOrd="0" parTransId="{A76F6378-6257-4AE1-828E-E57B754CF173}" sibTransId="{2E225055-55AD-409B-A2FC-CBC173463749}"/>
    <dgm:cxn modelId="{A8323239-90DA-4411-900A-4702AC1990B1}" srcId="{B66311DA-396C-41AE-A478-B23652A9EC9A}" destId="{43529BE2-DFE1-4D79-A1AA-2E9804B39FF0}" srcOrd="3" destOrd="0" parTransId="{A6126493-7EAF-4BB3-A474-B2744B7CF745}" sibTransId="{090CBA82-DB1F-4949-A445-D5F23ED3A98F}"/>
    <dgm:cxn modelId="{82FA5B63-44A0-4B96-B7CD-67F12C2B1919}" type="presOf" srcId="{2E225055-55AD-409B-A2FC-CBC173463749}" destId="{C2B9508A-DB69-47B4-98B6-8F4C73622812}" srcOrd="0" destOrd="0" presId="urn:microsoft.com/office/officeart/2016/7/layout/BasicLinearProcessNumbered"/>
    <dgm:cxn modelId="{099AA849-A4F4-445B-9E9E-98D798AE8092}" srcId="{68494CBB-A0D4-405A-A79B-BE6EFECBFFC5}" destId="{8D76775D-CA38-4188-B813-DBC06180E41C}" srcOrd="1" destOrd="0" parTransId="{8ABFD352-B259-44D4-89A9-2827ECB60397}" sibTransId="{2E5509C8-8EA2-42F6-B390-D40757A2F2C6}"/>
    <dgm:cxn modelId="{6862694F-72FF-4B78-8375-B3C725C5F1AB}" srcId="{ABC9E98D-478C-4F81-B3FA-F391164AC4D9}" destId="{DBCA7F77-A772-4E5D-9E67-54CF34515781}" srcOrd="0" destOrd="0" parTransId="{80C1395D-B3D0-4F1D-BB5A-9B8A8004045D}" sibTransId="{1C3923DC-9E5D-402D-B0EA-655C80D537C8}"/>
    <dgm:cxn modelId="{20D1D66F-2E38-4FCF-AD77-8A57E4BEA93F}" srcId="{B66311DA-396C-41AE-A478-B23652A9EC9A}" destId="{557A0BC3-D73E-4753-A12F-A363C1CD0F7F}" srcOrd="0" destOrd="0" parTransId="{6639E815-D41B-41E3-B9E9-BBA26D89F4C2}" sibTransId="{CDBA7E25-13C2-4040-A3A0-36AF2D8660EA}"/>
    <dgm:cxn modelId="{55FEB171-21FB-4D73-9989-2A6E9F10DD29}" type="presOf" srcId="{B66311DA-396C-41AE-A478-B23652A9EC9A}" destId="{49AD5CA1-21ED-4D37-B0BF-F757F638CD19}" srcOrd="0" destOrd="0" presId="urn:microsoft.com/office/officeart/2016/7/layout/BasicLinearProcessNumbered"/>
    <dgm:cxn modelId="{16500573-C9C8-46F0-ABCE-ADE39114C34C}" srcId="{DBCA7F77-A772-4E5D-9E67-54CF34515781}" destId="{8196AEAD-DFD1-422D-815B-26CD81B78C3F}" srcOrd="3" destOrd="0" parTransId="{942BCE35-42F6-460E-98F2-5BAED140CC21}" sibTransId="{27334911-005F-4734-8791-170D9F387291}"/>
    <dgm:cxn modelId="{28D29755-7342-4544-9554-99F8FA5F9E1A}" type="presOf" srcId="{D8F600B9-B7DD-48CC-9BC4-09819386B71F}" destId="{15FC2910-EEBC-4409-98A5-63EBC4232A05}" srcOrd="0" destOrd="0" presId="urn:microsoft.com/office/officeart/2016/7/layout/BasicLinearProcessNumbered"/>
    <dgm:cxn modelId="{5AB2077C-54F9-42E0-B80A-E52A5CFF6AA8}" type="presOf" srcId="{DBCA7F77-A772-4E5D-9E67-54CF34515781}" destId="{46FF38BF-CC1B-46BF-9377-C227BA224ABF}" srcOrd="0" destOrd="0" presId="urn:microsoft.com/office/officeart/2016/7/layout/BasicLinearProcessNumbered"/>
    <dgm:cxn modelId="{88AAB77E-E25C-48D3-8CEB-84DDC2B81745}" type="presOf" srcId="{629EF7AA-D4CC-472D-A401-FAAA76BB8F70}" destId="{B906194A-F544-4E54-A3AF-A54BF16F9B46}" srcOrd="0" destOrd="3" presId="urn:microsoft.com/office/officeart/2016/7/layout/BasicLinearProcessNumbered"/>
    <dgm:cxn modelId="{04060F86-5B9B-495A-AD0C-7894AC2024B4}" type="presOf" srcId="{5E4EB1F0-5F55-4571-AFEE-7F0BA0712ECB}" destId="{96A28395-5232-42AF-A2F1-63BAED8BAFE5}" srcOrd="0" destOrd="2" presId="urn:microsoft.com/office/officeart/2016/7/layout/BasicLinearProcessNumbered"/>
    <dgm:cxn modelId="{C5A6A188-CF02-4CA8-A306-C27F4BF6BCA3}" type="presOf" srcId="{1C3923DC-9E5D-402D-B0EA-655C80D537C8}" destId="{B3951CB9-2B46-42FF-B9A7-6BA4922E8CD9}" srcOrd="0" destOrd="0" presId="urn:microsoft.com/office/officeart/2016/7/layout/BasicLinearProcessNumbered"/>
    <dgm:cxn modelId="{AA1C5E8E-74DC-4BF1-87B6-28E60681E674}" srcId="{DBCA7F77-A772-4E5D-9E67-54CF34515781}" destId="{5E4EB1F0-5F55-4571-AFEE-7F0BA0712ECB}" srcOrd="1" destOrd="0" parTransId="{52E0F016-E42F-43D4-8F63-7C892D094815}" sibTransId="{5183920C-09C7-46B7-AA13-2A0C5031179A}"/>
    <dgm:cxn modelId="{7A05F88F-BFB6-4F5F-8DFF-85DEABF97088}" srcId="{B66311DA-396C-41AE-A478-B23652A9EC9A}" destId="{629EF7AA-D4CC-472D-A401-FAAA76BB8F70}" srcOrd="2" destOrd="0" parTransId="{CE2DEBBA-C89E-47AA-A8F9-D17B0F8AB246}" sibTransId="{B1F362E3-8495-47D6-A892-F92C9163E2FA}"/>
    <dgm:cxn modelId="{E0D70E90-EC34-45C0-9F49-4A9EC670E977}" type="presOf" srcId="{68494CBB-A0D4-405A-A79B-BE6EFECBFFC5}" destId="{17223BB0-114D-42C8-A6AC-CC1E3AFCF1DF}" srcOrd="1" destOrd="0" presId="urn:microsoft.com/office/officeart/2016/7/layout/BasicLinearProcessNumbered"/>
    <dgm:cxn modelId="{E37B2494-1672-43C3-AEDC-78C351F5A1B1}" type="presOf" srcId="{68494CBB-A0D4-405A-A79B-BE6EFECBFFC5}" destId="{94CD86A2-F0EF-4F1E-959F-DF9FB87870F7}" srcOrd="0" destOrd="0" presId="urn:microsoft.com/office/officeart/2016/7/layout/BasicLinearProcessNumbered"/>
    <dgm:cxn modelId="{8EAC6199-5D62-4668-B463-63687FB9E7A0}" type="presOf" srcId="{56A67244-82C4-4B33-A773-2A4E34C4C3B5}" destId="{96A28395-5232-42AF-A2F1-63BAED8BAFE5}" srcOrd="0" destOrd="3" presId="urn:microsoft.com/office/officeart/2016/7/layout/BasicLinearProcessNumbered"/>
    <dgm:cxn modelId="{7A80129A-7144-43D2-A9FB-AE1BFC2764A6}" srcId="{DBCA7F77-A772-4E5D-9E67-54CF34515781}" destId="{CE6E1D2E-D95E-4B1D-8FDB-43937DD06FD2}" srcOrd="0" destOrd="0" parTransId="{FF3C25B4-91CD-4582-AC6D-41E0D59A9A9A}" sibTransId="{B4FA4C4F-3374-49DD-88F0-7A4DBFF86EE3}"/>
    <dgm:cxn modelId="{0C51239D-3731-4DC1-A4E5-FD4D9A2C1CE0}" type="presOf" srcId="{CE6E1D2E-D95E-4B1D-8FDB-43937DD06FD2}" destId="{96A28395-5232-42AF-A2F1-63BAED8BAFE5}" srcOrd="0" destOrd="1" presId="urn:microsoft.com/office/officeart/2016/7/layout/BasicLinearProcessNumbered"/>
    <dgm:cxn modelId="{866F32AC-3E09-492F-9192-D9B8A0CF080C}" type="presOf" srcId="{8196AEAD-DFD1-422D-815B-26CD81B78C3F}" destId="{96A28395-5232-42AF-A2F1-63BAED8BAFE5}" srcOrd="0" destOrd="4" presId="urn:microsoft.com/office/officeart/2016/7/layout/BasicLinearProcessNumbered"/>
    <dgm:cxn modelId="{A62917AF-9948-4A88-A77A-33403E20E360}" type="presOf" srcId="{8D76775D-CA38-4188-B813-DBC06180E41C}" destId="{17223BB0-114D-42C8-A6AC-CC1E3AFCF1DF}" srcOrd="0" destOrd="2" presId="urn:microsoft.com/office/officeart/2016/7/layout/BasicLinearProcessNumbered"/>
    <dgm:cxn modelId="{649EEBC4-7186-4697-9E91-5961CBE830EC}" srcId="{ABC9E98D-478C-4F81-B3FA-F391164AC4D9}" destId="{68494CBB-A0D4-405A-A79B-BE6EFECBFFC5}" srcOrd="2" destOrd="0" parTransId="{857FB31D-74A5-4C4A-B765-F8388C4EB066}" sibTransId="{D8F600B9-B7DD-48CC-9BC4-09819386B71F}"/>
    <dgm:cxn modelId="{D90B71CD-E071-4CEA-8C36-18A8290BA66E}" type="presOf" srcId="{97F82B61-460B-47E0-80E7-DE9C19BE6C94}" destId="{17223BB0-114D-42C8-A6AC-CC1E3AFCF1DF}" srcOrd="0" destOrd="3" presId="urn:microsoft.com/office/officeart/2016/7/layout/BasicLinearProcessNumbered"/>
    <dgm:cxn modelId="{C9DEE3D1-9BA4-4B52-87AF-613F21114600}" type="presOf" srcId="{B66311DA-396C-41AE-A478-B23652A9EC9A}" destId="{B906194A-F544-4E54-A3AF-A54BF16F9B46}" srcOrd="1" destOrd="0" presId="urn:microsoft.com/office/officeart/2016/7/layout/BasicLinearProcessNumbered"/>
    <dgm:cxn modelId="{3495F6D1-53A8-4D9B-AFA9-10E8D4937232}" type="presOf" srcId="{557A0BC3-D73E-4753-A12F-A363C1CD0F7F}" destId="{B906194A-F544-4E54-A3AF-A54BF16F9B46}" srcOrd="0" destOrd="1" presId="urn:microsoft.com/office/officeart/2016/7/layout/BasicLinearProcessNumbered"/>
    <dgm:cxn modelId="{E2A290D8-6A0F-48D5-A1A1-B8B7705471D3}" type="presOf" srcId="{BA815956-BA7B-4D73-A4DD-2FEDC0980E9A}" destId="{B906194A-F544-4E54-A3AF-A54BF16F9B46}" srcOrd="0" destOrd="2" presId="urn:microsoft.com/office/officeart/2016/7/layout/BasicLinearProcessNumbered"/>
    <dgm:cxn modelId="{65C4B3DC-9B7D-4DAC-9B9E-D3497DDF33C9}" srcId="{DBCA7F77-A772-4E5D-9E67-54CF34515781}" destId="{56A67244-82C4-4B33-A773-2A4E34C4C3B5}" srcOrd="2" destOrd="0" parTransId="{3DF41FD1-EDC6-498E-B936-CE9518E0B205}" sibTransId="{57340D4A-39C5-42F6-A5DF-1C1E437C9549}"/>
    <dgm:cxn modelId="{76E934DE-2766-4BAB-B366-235CC41BB00D}" srcId="{68494CBB-A0D4-405A-A79B-BE6EFECBFFC5}" destId="{9FFDE56C-61DE-4148-837B-40BCB40CA805}" srcOrd="3" destOrd="0" parTransId="{411EAFC6-1030-4080-9609-3CB817A9E6B1}" sibTransId="{9C672C53-FD79-4C2A-822B-569F951AD2D4}"/>
    <dgm:cxn modelId="{0AB481E2-B1BC-4B9F-9D74-5E1DBC5EB5AF}" type="presOf" srcId="{DBCA7F77-A772-4E5D-9E67-54CF34515781}" destId="{96A28395-5232-42AF-A2F1-63BAED8BAFE5}" srcOrd="1" destOrd="0" presId="urn:microsoft.com/office/officeart/2016/7/layout/BasicLinearProcessNumbered"/>
    <dgm:cxn modelId="{01E8F2E2-ABCE-468B-847B-977AFAE17152}" srcId="{68494CBB-A0D4-405A-A79B-BE6EFECBFFC5}" destId="{5857FBD3-7727-4B6F-A6BB-CADBE1646689}" srcOrd="0" destOrd="0" parTransId="{CB85CD78-F094-44BB-AEFF-870E60429AD8}" sibTransId="{A2C6EC23-36AD-46CC-967A-B8A00D73392B}"/>
    <dgm:cxn modelId="{C2D5C9E4-29AB-4859-8105-9DC60A761050}" type="presOf" srcId="{9FFDE56C-61DE-4148-837B-40BCB40CA805}" destId="{17223BB0-114D-42C8-A6AC-CC1E3AFCF1DF}" srcOrd="0" destOrd="4" presId="urn:microsoft.com/office/officeart/2016/7/layout/BasicLinearProcessNumbered"/>
    <dgm:cxn modelId="{EAF983E6-88B2-4AB4-A026-D01D31390F16}" type="presOf" srcId="{43529BE2-DFE1-4D79-A1AA-2E9804B39FF0}" destId="{B906194A-F544-4E54-A3AF-A54BF16F9B46}" srcOrd="0" destOrd="4" presId="urn:microsoft.com/office/officeart/2016/7/layout/BasicLinearProcessNumbered"/>
    <dgm:cxn modelId="{EFB99AF6-AC1B-461F-ABDC-F7B5889F1540}" srcId="{68494CBB-A0D4-405A-A79B-BE6EFECBFFC5}" destId="{97F82B61-460B-47E0-80E7-DE9C19BE6C94}" srcOrd="2" destOrd="0" parTransId="{2B86A13A-21CB-4BD3-A594-1BA236B4299B}" sibTransId="{CA411248-93DF-40EB-9875-F1435A1E6FA7}"/>
    <dgm:cxn modelId="{92987AFD-F283-4A95-A7A3-D9639182F39B}" type="presOf" srcId="{5857FBD3-7727-4B6F-A6BB-CADBE1646689}" destId="{17223BB0-114D-42C8-A6AC-CC1E3AFCF1DF}" srcOrd="0" destOrd="1" presId="urn:microsoft.com/office/officeart/2016/7/layout/BasicLinearProcessNumbered"/>
    <dgm:cxn modelId="{D6B4D29F-AC63-419E-94F7-8FBA292727B0}" type="presParOf" srcId="{ED60BB5A-FE2F-44C0-9B72-D08D31D68A44}" destId="{06865185-1F75-42B4-9521-E59DEACC77DF}" srcOrd="0" destOrd="0" presId="urn:microsoft.com/office/officeart/2016/7/layout/BasicLinearProcessNumbered"/>
    <dgm:cxn modelId="{2DBDB46F-6E47-4233-AD53-E87625F6CAB5}" type="presParOf" srcId="{06865185-1F75-42B4-9521-E59DEACC77DF}" destId="{46FF38BF-CC1B-46BF-9377-C227BA224ABF}" srcOrd="0" destOrd="0" presId="urn:microsoft.com/office/officeart/2016/7/layout/BasicLinearProcessNumbered"/>
    <dgm:cxn modelId="{DA94893F-4CAC-4A98-9B27-BBD081B71136}" type="presParOf" srcId="{06865185-1F75-42B4-9521-E59DEACC77DF}" destId="{B3951CB9-2B46-42FF-B9A7-6BA4922E8CD9}" srcOrd="1" destOrd="0" presId="urn:microsoft.com/office/officeart/2016/7/layout/BasicLinearProcessNumbered"/>
    <dgm:cxn modelId="{E8B3EDEB-D16D-405B-80F6-5932B4B13C00}" type="presParOf" srcId="{06865185-1F75-42B4-9521-E59DEACC77DF}" destId="{07A0EA84-E76B-496B-A8D3-683F9B82EF02}" srcOrd="2" destOrd="0" presId="urn:microsoft.com/office/officeart/2016/7/layout/BasicLinearProcessNumbered"/>
    <dgm:cxn modelId="{C001AEB8-5F15-4A65-8A78-BFF8C986917C}" type="presParOf" srcId="{06865185-1F75-42B4-9521-E59DEACC77DF}" destId="{96A28395-5232-42AF-A2F1-63BAED8BAFE5}" srcOrd="3" destOrd="0" presId="urn:microsoft.com/office/officeart/2016/7/layout/BasicLinearProcessNumbered"/>
    <dgm:cxn modelId="{09EF4C41-608E-427B-9B90-2E2EE5A8E487}" type="presParOf" srcId="{ED60BB5A-FE2F-44C0-9B72-D08D31D68A44}" destId="{3F177221-B3E9-4837-AA98-C6A22080044B}" srcOrd="1" destOrd="0" presId="urn:microsoft.com/office/officeart/2016/7/layout/BasicLinearProcessNumbered"/>
    <dgm:cxn modelId="{98F9ED4C-E240-4266-BC80-2480DBCAEEF6}" type="presParOf" srcId="{ED60BB5A-FE2F-44C0-9B72-D08D31D68A44}" destId="{7E50DC21-FFAE-4E0F-BC56-47357B162AC4}" srcOrd="2" destOrd="0" presId="urn:microsoft.com/office/officeart/2016/7/layout/BasicLinearProcessNumbered"/>
    <dgm:cxn modelId="{CF706226-E063-4A16-ACC2-EC64580C86F8}" type="presParOf" srcId="{7E50DC21-FFAE-4E0F-BC56-47357B162AC4}" destId="{49AD5CA1-21ED-4D37-B0BF-F757F638CD19}" srcOrd="0" destOrd="0" presId="urn:microsoft.com/office/officeart/2016/7/layout/BasicLinearProcessNumbered"/>
    <dgm:cxn modelId="{D49585AE-5FB5-474D-8F95-814DB004A6CA}" type="presParOf" srcId="{7E50DC21-FFAE-4E0F-BC56-47357B162AC4}" destId="{C2B9508A-DB69-47B4-98B6-8F4C73622812}" srcOrd="1" destOrd="0" presId="urn:microsoft.com/office/officeart/2016/7/layout/BasicLinearProcessNumbered"/>
    <dgm:cxn modelId="{53963640-BA0D-4E64-A892-F5CE901852FB}" type="presParOf" srcId="{7E50DC21-FFAE-4E0F-BC56-47357B162AC4}" destId="{10D6A1B9-06B9-44AB-A923-5AD8CE8E8F77}" srcOrd="2" destOrd="0" presId="urn:microsoft.com/office/officeart/2016/7/layout/BasicLinearProcessNumbered"/>
    <dgm:cxn modelId="{83A4329D-C79D-4E51-9A72-5FA75C6504A5}" type="presParOf" srcId="{7E50DC21-FFAE-4E0F-BC56-47357B162AC4}" destId="{B906194A-F544-4E54-A3AF-A54BF16F9B46}" srcOrd="3" destOrd="0" presId="urn:microsoft.com/office/officeart/2016/7/layout/BasicLinearProcessNumbered"/>
    <dgm:cxn modelId="{2949D394-F97B-4AA6-9291-C063A35C5921}" type="presParOf" srcId="{ED60BB5A-FE2F-44C0-9B72-D08D31D68A44}" destId="{0D9ABA5B-5D98-43D3-98BB-4844A23AC792}" srcOrd="3" destOrd="0" presId="urn:microsoft.com/office/officeart/2016/7/layout/BasicLinearProcessNumbered"/>
    <dgm:cxn modelId="{491A9923-0392-4021-97E3-D4982C0088E7}" type="presParOf" srcId="{ED60BB5A-FE2F-44C0-9B72-D08D31D68A44}" destId="{E10DD273-AB8D-42D0-9D72-12097C064D7B}" srcOrd="4" destOrd="0" presId="urn:microsoft.com/office/officeart/2016/7/layout/BasicLinearProcessNumbered"/>
    <dgm:cxn modelId="{58B86C9F-1247-451B-8109-AD29FE2A36E2}" type="presParOf" srcId="{E10DD273-AB8D-42D0-9D72-12097C064D7B}" destId="{94CD86A2-F0EF-4F1E-959F-DF9FB87870F7}" srcOrd="0" destOrd="0" presId="urn:microsoft.com/office/officeart/2016/7/layout/BasicLinearProcessNumbered"/>
    <dgm:cxn modelId="{BAFDB98E-9FE9-48AE-872B-8BD31A1A27A0}" type="presParOf" srcId="{E10DD273-AB8D-42D0-9D72-12097C064D7B}" destId="{15FC2910-EEBC-4409-98A5-63EBC4232A05}" srcOrd="1" destOrd="0" presId="urn:microsoft.com/office/officeart/2016/7/layout/BasicLinearProcessNumbered"/>
    <dgm:cxn modelId="{DFCAE238-776D-4D55-91D9-BB69429E56B6}" type="presParOf" srcId="{E10DD273-AB8D-42D0-9D72-12097C064D7B}" destId="{413762EB-62EA-41A8-B8D6-75AB620ACE3D}" srcOrd="2" destOrd="0" presId="urn:microsoft.com/office/officeart/2016/7/layout/BasicLinearProcessNumbered"/>
    <dgm:cxn modelId="{4DA6D9D6-E6A9-4F55-8324-4C8A452C1124}" type="presParOf" srcId="{E10DD273-AB8D-42D0-9D72-12097C064D7B}" destId="{17223BB0-114D-42C8-A6AC-CC1E3AFCF1DF}"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C9E98D-478C-4F81-B3FA-F391164AC4D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BCA7F77-A772-4E5D-9E67-54CF34515781}">
      <dgm:prSet phldrT="[Text]"/>
      <dgm:spPr/>
      <dgm:t>
        <a:bodyPr/>
        <a:lstStyle/>
        <a:p>
          <a:pPr>
            <a:lnSpc>
              <a:spcPct val="100000"/>
            </a:lnSpc>
            <a:defRPr b="1"/>
          </a:pPr>
          <a:r>
            <a:rPr lang="en-US"/>
            <a:t>Bank A</a:t>
          </a:r>
        </a:p>
      </dgm:t>
    </dgm:pt>
    <dgm:pt modelId="{80C1395D-B3D0-4F1D-BB5A-9B8A8004045D}" type="parTrans" cxnId="{6862694F-72FF-4B78-8375-B3C725C5F1AB}">
      <dgm:prSet/>
      <dgm:spPr/>
      <dgm:t>
        <a:bodyPr/>
        <a:lstStyle/>
        <a:p>
          <a:endParaRPr lang="en-US"/>
        </a:p>
      </dgm:t>
    </dgm:pt>
    <dgm:pt modelId="{1C3923DC-9E5D-402D-B0EA-655C80D537C8}" type="sibTrans" cxnId="{6862694F-72FF-4B78-8375-B3C725C5F1AB}">
      <dgm:prSet/>
      <dgm:spPr/>
      <dgm:t>
        <a:bodyPr/>
        <a:lstStyle/>
        <a:p>
          <a:endParaRPr lang="en-US"/>
        </a:p>
      </dgm:t>
    </dgm:pt>
    <dgm:pt modelId="{CE6E1D2E-D95E-4B1D-8FDB-43937DD06FD2}">
      <dgm:prSet phldrT="[Text]"/>
      <dgm:spPr/>
      <dgm:t>
        <a:bodyPr/>
        <a:lstStyle/>
        <a:p>
          <a:pPr>
            <a:lnSpc>
              <a:spcPct val="100000"/>
            </a:lnSpc>
          </a:pPr>
          <a:r>
            <a:rPr lang="en-US"/>
            <a:t>$1,000 minimum balance</a:t>
          </a:r>
        </a:p>
      </dgm:t>
    </dgm:pt>
    <dgm:pt modelId="{FF3C25B4-91CD-4582-AC6D-41E0D59A9A9A}" type="parTrans" cxnId="{7A80129A-7144-43D2-A9FB-AE1BFC2764A6}">
      <dgm:prSet/>
      <dgm:spPr/>
      <dgm:t>
        <a:bodyPr/>
        <a:lstStyle/>
        <a:p>
          <a:endParaRPr lang="en-US"/>
        </a:p>
      </dgm:t>
    </dgm:pt>
    <dgm:pt modelId="{B4FA4C4F-3374-49DD-88F0-7A4DBFF86EE3}" type="sibTrans" cxnId="{7A80129A-7144-43D2-A9FB-AE1BFC2764A6}">
      <dgm:prSet/>
      <dgm:spPr/>
      <dgm:t>
        <a:bodyPr/>
        <a:lstStyle/>
        <a:p>
          <a:endParaRPr lang="en-US"/>
        </a:p>
      </dgm:t>
    </dgm:pt>
    <dgm:pt modelId="{5E4EB1F0-5F55-4571-AFEE-7F0BA0712ECB}">
      <dgm:prSet phldrT="[Text]"/>
      <dgm:spPr/>
      <dgm:t>
        <a:bodyPr/>
        <a:lstStyle/>
        <a:p>
          <a:pPr>
            <a:lnSpc>
              <a:spcPct val="100000"/>
            </a:lnSpc>
          </a:pPr>
          <a:r>
            <a:rPr lang="en-US"/>
            <a:t>.70% APR</a:t>
          </a:r>
        </a:p>
      </dgm:t>
    </dgm:pt>
    <dgm:pt modelId="{52E0F016-E42F-43D4-8F63-7C892D094815}" type="parTrans" cxnId="{AA1C5E8E-74DC-4BF1-87B6-28E60681E674}">
      <dgm:prSet/>
      <dgm:spPr/>
      <dgm:t>
        <a:bodyPr/>
        <a:lstStyle/>
        <a:p>
          <a:endParaRPr lang="en-US"/>
        </a:p>
      </dgm:t>
    </dgm:pt>
    <dgm:pt modelId="{5183920C-09C7-46B7-AA13-2A0C5031179A}" type="sibTrans" cxnId="{AA1C5E8E-74DC-4BF1-87B6-28E60681E674}">
      <dgm:prSet/>
      <dgm:spPr/>
      <dgm:t>
        <a:bodyPr/>
        <a:lstStyle/>
        <a:p>
          <a:endParaRPr lang="en-US"/>
        </a:p>
      </dgm:t>
    </dgm:pt>
    <dgm:pt modelId="{B66311DA-396C-41AE-A478-B23652A9EC9A}">
      <dgm:prSet phldrT="[Text]"/>
      <dgm:spPr/>
      <dgm:t>
        <a:bodyPr/>
        <a:lstStyle/>
        <a:p>
          <a:pPr>
            <a:lnSpc>
              <a:spcPct val="100000"/>
            </a:lnSpc>
            <a:defRPr b="1"/>
          </a:pPr>
          <a:r>
            <a:rPr lang="en-US"/>
            <a:t>Bank B</a:t>
          </a:r>
        </a:p>
      </dgm:t>
    </dgm:pt>
    <dgm:pt modelId="{A76F6378-6257-4AE1-828E-E57B754CF173}" type="parTrans" cxnId="{E95C3215-2EDB-4F5A-B217-65C74557BB09}">
      <dgm:prSet/>
      <dgm:spPr/>
      <dgm:t>
        <a:bodyPr/>
        <a:lstStyle/>
        <a:p>
          <a:endParaRPr lang="en-US"/>
        </a:p>
      </dgm:t>
    </dgm:pt>
    <dgm:pt modelId="{2E225055-55AD-409B-A2FC-CBC173463749}" type="sibTrans" cxnId="{E95C3215-2EDB-4F5A-B217-65C74557BB09}">
      <dgm:prSet/>
      <dgm:spPr/>
      <dgm:t>
        <a:bodyPr/>
        <a:lstStyle/>
        <a:p>
          <a:endParaRPr lang="en-US"/>
        </a:p>
      </dgm:t>
    </dgm:pt>
    <dgm:pt modelId="{557A0BC3-D73E-4753-A12F-A363C1CD0F7F}">
      <dgm:prSet phldrT="[Text]"/>
      <dgm:spPr/>
      <dgm:t>
        <a:bodyPr/>
        <a:lstStyle/>
        <a:p>
          <a:pPr>
            <a:lnSpc>
              <a:spcPct val="100000"/>
            </a:lnSpc>
          </a:pPr>
          <a:r>
            <a:rPr lang="en-US"/>
            <a:t>$1,000 minimum balance</a:t>
          </a:r>
        </a:p>
      </dgm:t>
    </dgm:pt>
    <dgm:pt modelId="{6639E815-D41B-41E3-B9E9-BBA26D89F4C2}" type="parTrans" cxnId="{20D1D66F-2E38-4FCF-AD77-8A57E4BEA93F}">
      <dgm:prSet/>
      <dgm:spPr/>
      <dgm:t>
        <a:bodyPr/>
        <a:lstStyle/>
        <a:p>
          <a:endParaRPr lang="en-US"/>
        </a:p>
      </dgm:t>
    </dgm:pt>
    <dgm:pt modelId="{CDBA7E25-13C2-4040-A3A0-36AF2D8660EA}" type="sibTrans" cxnId="{20D1D66F-2E38-4FCF-AD77-8A57E4BEA93F}">
      <dgm:prSet/>
      <dgm:spPr/>
      <dgm:t>
        <a:bodyPr/>
        <a:lstStyle/>
        <a:p>
          <a:endParaRPr lang="en-US"/>
        </a:p>
      </dgm:t>
    </dgm:pt>
    <dgm:pt modelId="{BA815956-BA7B-4D73-A4DD-2FEDC0980E9A}">
      <dgm:prSet phldrT="[Text]"/>
      <dgm:spPr/>
      <dgm:t>
        <a:bodyPr/>
        <a:lstStyle/>
        <a:p>
          <a:pPr>
            <a:lnSpc>
              <a:spcPct val="100000"/>
            </a:lnSpc>
          </a:pPr>
          <a:r>
            <a:rPr lang="en-US"/>
            <a:t>.75% APR</a:t>
          </a:r>
        </a:p>
      </dgm:t>
    </dgm:pt>
    <dgm:pt modelId="{E186D19F-5BA4-42AD-8B07-7C4A5F717CF5}" type="parTrans" cxnId="{CF8B9100-C54E-4E91-8FEA-7D01E44E5B87}">
      <dgm:prSet/>
      <dgm:spPr/>
      <dgm:t>
        <a:bodyPr/>
        <a:lstStyle/>
        <a:p>
          <a:endParaRPr lang="en-US"/>
        </a:p>
      </dgm:t>
    </dgm:pt>
    <dgm:pt modelId="{F801B6E1-B6AA-426B-BE17-CFB10E33AE74}" type="sibTrans" cxnId="{CF8B9100-C54E-4E91-8FEA-7D01E44E5B87}">
      <dgm:prSet/>
      <dgm:spPr/>
      <dgm:t>
        <a:bodyPr/>
        <a:lstStyle/>
        <a:p>
          <a:endParaRPr lang="en-US"/>
        </a:p>
      </dgm:t>
    </dgm:pt>
    <dgm:pt modelId="{68494CBB-A0D4-405A-A79B-BE6EFECBFFC5}">
      <dgm:prSet phldrT="[Text]"/>
      <dgm:spPr/>
      <dgm:t>
        <a:bodyPr/>
        <a:lstStyle/>
        <a:p>
          <a:pPr>
            <a:lnSpc>
              <a:spcPct val="100000"/>
            </a:lnSpc>
            <a:defRPr b="1"/>
          </a:pPr>
          <a:r>
            <a:rPr lang="en-US"/>
            <a:t>Bank C</a:t>
          </a:r>
        </a:p>
      </dgm:t>
    </dgm:pt>
    <dgm:pt modelId="{857FB31D-74A5-4C4A-B765-F8388C4EB066}" type="parTrans" cxnId="{649EEBC4-7186-4697-9E91-5961CBE830EC}">
      <dgm:prSet/>
      <dgm:spPr/>
      <dgm:t>
        <a:bodyPr/>
        <a:lstStyle/>
        <a:p>
          <a:endParaRPr lang="en-US"/>
        </a:p>
      </dgm:t>
    </dgm:pt>
    <dgm:pt modelId="{D8F600B9-B7DD-48CC-9BC4-09819386B71F}" type="sibTrans" cxnId="{649EEBC4-7186-4697-9E91-5961CBE830EC}">
      <dgm:prSet/>
      <dgm:spPr/>
      <dgm:t>
        <a:bodyPr/>
        <a:lstStyle/>
        <a:p>
          <a:endParaRPr lang="en-US"/>
        </a:p>
      </dgm:t>
    </dgm:pt>
    <dgm:pt modelId="{5857FBD3-7727-4B6F-A6BB-CADBE1646689}">
      <dgm:prSet phldrT="[Text]"/>
      <dgm:spPr/>
      <dgm:t>
        <a:bodyPr/>
        <a:lstStyle/>
        <a:p>
          <a:pPr>
            <a:lnSpc>
              <a:spcPct val="100000"/>
            </a:lnSpc>
          </a:pPr>
          <a:r>
            <a:rPr lang="en-US"/>
            <a:t>$1,000 minimum balance</a:t>
          </a:r>
        </a:p>
      </dgm:t>
    </dgm:pt>
    <dgm:pt modelId="{CB85CD78-F094-44BB-AEFF-870E60429AD8}" type="parTrans" cxnId="{01E8F2E2-ABCE-468B-847B-977AFAE17152}">
      <dgm:prSet/>
      <dgm:spPr/>
      <dgm:t>
        <a:bodyPr/>
        <a:lstStyle/>
        <a:p>
          <a:endParaRPr lang="en-US"/>
        </a:p>
      </dgm:t>
    </dgm:pt>
    <dgm:pt modelId="{A2C6EC23-36AD-46CC-967A-B8A00D73392B}" type="sibTrans" cxnId="{01E8F2E2-ABCE-468B-847B-977AFAE17152}">
      <dgm:prSet/>
      <dgm:spPr/>
      <dgm:t>
        <a:bodyPr/>
        <a:lstStyle/>
        <a:p>
          <a:endParaRPr lang="en-US"/>
        </a:p>
      </dgm:t>
    </dgm:pt>
    <dgm:pt modelId="{8D76775D-CA38-4188-B813-DBC06180E41C}">
      <dgm:prSet phldrT="[Text]"/>
      <dgm:spPr/>
      <dgm:t>
        <a:bodyPr/>
        <a:lstStyle/>
        <a:p>
          <a:pPr>
            <a:lnSpc>
              <a:spcPct val="100000"/>
            </a:lnSpc>
          </a:pPr>
          <a:r>
            <a:rPr lang="en-US"/>
            <a:t>.75% APR</a:t>
          </a:r>
        </a:p>
      </dgm:t>
    </dgm:pt>
    <dgm:pt modelId="{8ABFD352-B259-44D4-89A9-2827ECB60397}" type="parTrans" cxnId="{099AA849-A4F4-445B-9E9E-98D798AE8092}">
      <dgm:prSet/>
      <dgm:spPr/>
      <dgm:t>
        <a:bodyPr/>
        <a:lstStyle/>
        <a:p>
          <a:endParaRPr lang="en-US"/>
        </a:p>
      </dgm:t>
    </dgm:pt>
    <dgm:pt modelId="{2E5509C8-8EA2-42F6-B390-D40757A2F2C6}" type="sibTrans" cxnId="{099AA849-A4F4-445B-9E9E-98D798AE8092}">
      <dgm:prSet/>
      <dgm:spPr/>
      <dgm:t>
        <a:bodyPr/>
        <a:lstStyle/>
        <a:p>
          <a:endParaRPr lang="en-US"/>
        </a:p>
      </dgm:t>
    </dgm:pt>
    <dgm:pt modelId="{8196AEAD-DFD1-422D-815B-26CD81B78C3F}">
      <dgm:prSet phldrT="[Text]"/>
      <dgm:spPr/>
      <dgm:t>
        <a:bodyPr/>
        <a:lstStyle/>
        <a:p>
          <a:pPr>
            <a:lnSpc>
              <a:spcPct val="100000"/>
            </a:lnSpc>
          </a:pPr>
          <a:r>
            <a:rPr lang="en-US"/>
            <a:t>No fees</a:t>
          </a:r>
        </a:p>
      </dgm:t>
    </dgm:pt>
    <dgm:pt modelId="{942BCE35-42F6-460E-98F2-5BAED140CC21}" type="parTrans" cxnId="{16500573-C9C8-46F0-ABCE-ADE39114C34C}">
      <dgm:prSet/>
      <dgm:spPr/>
      <dgm:t>
        <a:bodyPr/>
        <a:lstStyle/>
        <a:p>
          <a:endParaRPr lang="en-US"/>
        </a:p>
      </dgm:t>
    </dgm:pt>
    <dgm:pt modelId="{27334911-005F-4734-8791-170D9F387291}" type="sibTrans" cxnId="{16500573-C9C8-46F0-ABCE-ADE39114C34C}">
      <dgm:prSet/>
      <dgm:spPr/>
      <dgm:t>
        <a:bodyPr/>
        <a:lstStyle/>
        <a:p>
          <a:endParaRPr lang="en-US"/>
        </a:p>
      </dgm:t>
    </dgm:pt>
    <dgm:pt modelId="{43529BE2-DFE1-4D79-A1AA-2E9804B39FF0}">
      <dgm:prSet phldrT="[Text]"/>
      <dgm:spPr/>
      <dgm:t>
        <a:bodyPr/>
        <a:lstStyle/>
        <a:p>
          <a:pPr>
            <a:lnSpc>
              <a:spcPct val="100000"/>
            </a:lnSpc>
          </a:pPr>
          <a:r>
            <a:rPr lang="en-US"/>
            <a:t>$5 annual fee</a:t>
          </a:r>
        </a:p>
      </dgm:t>
    </dgm:pt>
    <dgm:pt modelId="{A6126493-7EAF-4BB3-A474-B2744B7CF745}" type="parTrans" cxnId="{A8323239-90DA-4411-900A-4702AC1990B1}">
      <dgm:prSet/>
      <dgm:spPr/>
      <dgm:t>
        <a:bodyPr/>
        <a:lstStyle/>
        <a:p>
          <a:endParaRPr lang="en-US"/>
        </a:p>
      </dgm:t>
    </dgm:pt>
    <dgm:pt modelId="{090CBA82-DB1F-4949-A445-D5F23ED3A98F}" type="sibTrans" cxnId="{A8323239-90DA-4411-900A-4702AC1990B1}">
      <dgm:prSet/>
      <dgm:spPr/>
      <dgm:t>
        <a:bodyPr/>
        <a:lstStyle/>
        <a:p>
          <a:endParaRPr lang="en-US"/>
        </a:p>
      </dgm:t>
    </dgm:pt>
    <dgm:pt modelId="{9FFDE56C-61DE-4148-837B-40BCB40CA805}">
      <dgm:prSet phldrT="[Text]"/>
      <dgm:spPr/>
      <dgm:t>
        <a:bodyPr/>
        <a:lstStyle/>
        <a:p>
          <a:pPr>
            <a:lnSpc>
              <a:spcPct val="100000"/>
            </a:lnSpc>
          </a:pPr>
          <a:r>
            <a:rPr lang="en-US"/>
            <a:t>No fees</a:t>
          </a:r>
        </a:p>
      </dgm:t>
    </dgm:pt>
    <dgm:pt modelId="{411EAFC6-1030-4080-9609-3CB817A9E6B1}" type="parTrans" cxnId="{76E934DE-2766-4BAB-B366-235CC41BB00D}">
      <dgm:prSet/>
      <dgm:spPr/>
      <dgm:t>
        <a:bodyPr/>
        <a:lstStyle/>
        <a:p>
          <a:endParaRPr lang="en-US"/>
        </a:p>
      </dgm:t>
    </dgm:pt>
    <dgm:pt modelId="{9C672C53-FD79-4C2A-822B-569F951AD2D4}" type="sibTrans" cxnId="{76E934DE-2766-4BAB-B366-235CC41BB00D}">
      <dgm:prSet/>
      <dgm:spPr/>
      <dgm:t>
        <a:bodyPr/>
        <a:lstStyle/>
        <a:p>
          <a:endParaRPr lang="en-US"/>
        </a:p>
      </dgm:t>
    </dgm:pt>
    <dgm:pt modelId="{56A67244-82C4-4B33-A773-2A4E34C4C3B5}">
      <dgm:prSet phldrT="[Text]"/>
      <dgm:spPr/>
      <dgm:t>
        <a:bodyPr/>
        <a:lstStyle/>
        <a:p>
          <a:pPr>
            <a:lnSpc>
              <a:spcPct val="100000"/>
            </a:lnSpc>
          </a:pPr>
          <a:r>
            <a:rPr lang="en-US"/>
            <a:t>60 month term</a:t>
          </a:r>
        </a:p>
      </dgm:t>
    </dgm:pt>
    <dgm:pt modelId="{3DF41FD1-EDC6-498E-B936-CE9518E0B205}" type="parTrans" cxnId="{65C4B3DC-9B7D-4DAC-9B9E-D3497DDF33C9}">
      <dgm:prSet/>
      <dgm:spPr/>
      <dgm:t>
        <a:bodyPr/>
        <a:lstStyle/>
        <a:p>
          <a:endParaRPr lang="en-US"/>
        </a:p>
      </dgm:t>
    </dgm:pt>
    <dgm:pt modelId="{57340D4A-39C5-42F6-A5DF-1C1E437C9549}" type="sibTrans" cxnId="{65C4B3DC-9B7D-4DAC-9B9E-D3497DDF33C9}">
      <dgm:prSet/>
      <dgm:spPr/>
      <dgm:t>
        <a:bodyPr/>
        <a:lstStyle/>
        <a:p>
          <a:endParaRPr lang="en-US"/>
        </a:p>
      </dgm:t>
    </dgm:pt>
    <dgm:pt modelId="{629EF7AA-D4CC-472D-A401-FAAA76BB8F70}">
      <dgm:prSet phldrT="[Text]"/>
      <dgm:spPr/>
      <dgm:t>
        <a:bodyPr/>
        <a:lstStyle/>
        <a:p>
          <a:pPr>
            <a:lnSpc>
              <a:spcPct val="100000"/>
            </a:lnSpc>
          </a:pPr>
          <a:r>
            <a:rPr lang="en-US"/>
            <a:t>48 month term</a:t>
          </a:r>
        </a:p>
      </dgm:t>
    </dgm:pt>
    <dgm:pt modelId="{CE2DEBBA-C89E-47AA-A8F9-D17B0F8AB246}" type="parTrans" cxnId="{7A05F88F-BFB6-4F5F-8DFF-85DEABF97088}">
      <dgm:prSet/>
      <dgm:spPr/>
      <dgm:t>
        <a:bodyPr/>
        <a:lstStyle/>
        <a:p>
          <a:endParaRPr lang="en-US"/>
        </a:p>
      </dgm:t>
    </dgm:pt>
    <dgm:pt modelId="{B1F362E3-8495-47D6-A892-F92C9163E2FA}" type="sibTrans" cxnId="{7A05F88F-BFB6-4F5F-8DFF-85DEABF97088}">
      <dgm:prSet/>
      <dgm:spPr/>
      <dgm:t>
        <a:bodyPr/>
        <a:lstStyle/>
        <a:p>
          <a:endParaRPr lang="en-US"/>
        </a:p>
      </dgm:t>
    </dgm:pt>
    <dgm:pt modelId="{97F82B61-460B-47E0-80E7-DE9C19BE6C94}">
      <dgm:prSet phldrT="[Text]"/>
      <dgm:spPr/>
      <dgm:t>
        <a:bodyPr/>
        <a:lstStyle/>
        <a:p>
          <a:pPr>
            <a:lnSpc>
              <a:spcPct val="100000"/>
            </a:lnSpc>
          </a:pPr>
          <a:r>
            <a:rPr lang="en-US"/>
            <a:t>60 month term</a:t>
          </a:r>
        </a:p>
      </dgm:t>
    </dgm:pt>
    <dgm:pt modelId="{2B86A13A-21CB-4BD3-A594-1BA236B4299B}" type="parTrans" cxnId="{EFB99AF6-AC1B-461F-ABDC-F7B5889F1540}">
      <dgm:prSet/>
      <dgm:spPr/>
      <dgm:t>
        <a:bodyPr/>
        <a:lstStyle/>
        <a:p>
          <a:endParaRPr lang="en-US"/>
        </a:p>
      </dgm:t>
    </dgm:pt>
    <dgm:pt modelId="{CA411248-93DF-40EB-9875-F1435A1E6FA7}" type="sibTrans" cxnId="{EFB99AF6-AC1B-461F-ABDC-F7B5889F1540}">
      <dgm:prSet/>
      <dgm:spPr/>
      <dgm:t>
        <a:bodyPr/>
        <a:lstStyle/>
        <a:p>
          <a:endParaRPr lang="en-US"/>
        </a:p>
      </dgm:t>
    </dgm:pt>
    <dgm:pt modelId="{0394526B-3852-40F9-B39D-4BA1D3F96C5D}" type="pres">
      <dgm:prSet presAssocID="{ABC9E98D-478C-4F81-B3FA-F391164AC4D9}" presName="root" presStyleCnt="0">
        <dgm:presLayoutVars>
          <dgm:dir/>
          <dgm:resizeHandles val="exact"/>
        </dgm:presLayoutVars>
      </dgm:prSet>
      <dgm:spPr/>
    </dgm:pt>
    <dgm:pt modelId="{D91F53DB-AC9A-4EA7-A74F-7124A964F6FE}" type="pres">
      <dgm:prSet presAssocID="{DBCA7F77-A772-4E5D-9E67-54CF34515781}" presName="compNode" presStyleCnt="0"/>
      <dgm:spPr/>
    </dgm:pt>
    <dgm:pt modelId="{38414485-D81D-4736-8D8C-62323E91517D}" type="pres">
      <dgm:prSet presAssocID="{DBCA7F77-A772-4E5D-9E67-54CF345157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3D6D62D3-E957-4E52-ACCA-9EA69187B79E}" type="pres">
      <dgm:prSet presAssocID="{DBCA7F77-A772-4E5D-9E67-54CF34515781}" presName="iconSpace" presStyleCnt="0"/>
      <dgm:spPr/>
    </dgm:pt>
    <dgm:pt modelId="{BA6105CC-3439-4735-8796-85229B8D3C6E}" type="pres">
      <dgm:prSet presAssocID="{DBCA7F77-A772-4E5D-9E67-54CF34515781}" presName="parTx" presStyleLbl="revTx" presStyleIdx="0" presStyleCnt="6">
        <dgm:presLayoutVars>
          <dgm:chMax val="0"/>
          <dgm:chPref val="0"/>
        </dgm:presLayoutVars>
      </dgm:prSet>
      <dgm:spPr/>
    </dgm:pt>
    <dgm:pt modelId="{7A699EF9-DBE5-47F5-8CDA-DAC1838C48A1}" type="pres">
      <dgm:prSet presAssocID="{DBCA7F77-A772-4E5D-9E67-54CF34515781}" presName="txSpace" presStyleCnt="0"/>
      <dgm:spPr/>
    </dgm:pt>
    <dgm:pt modelId="{DB2DD26F-3C64-4534-95B6-4E5FB5970C1F}" type="pres">
      <dgm:prSet presAssocID="{DBCA7F77-A772-4E5D-9E67-54CF34515781}" presName="desTx" presStyleLbl="revTx" presStyleIdx="1" presStyleCnt="6">
        <dgm:presLayoutVars/>
      </dgm:prSet>
      <dgm:spPr/>
    </dgm:pt>
    <dgm:pt modelId="{C4D65F71-88B0-4C6C-BB43-2D12C1F68E1E}" type="pres">
      <dgm:prSet presAssocID="{1C3923DC-9E5D-402D-B0EA-655C80D537C8}" presName="sibTrans" presStyleCnt="0"/>
      <dgm:spPr/>
    </dgm:pt>
    <dgm:pt modelId="{A234603C-D03B-4186-ADFC-BCD7BD0E1C95}" type="pres">
      <dgm:prSet presAssocID="{B66311DA-396C-41AE-A478-B23652A9EC9A}" presName="compNode" presStyleCnt="0"/>
      <dgm:spPr/>
    </dgm:pt>
    <dgm:pt modelId="{8D09ADCE-C28D-4D1E-BAD4-A3F102A9777F}" type="pres">
      <dgm:prSet presAssocID="{B66311DA-396C-41AE-A478-B23652A9EC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0EF1FB1E-2417-4E0F-A2CA-1E09FD7001F5}" type="pres">
      <dgm:prSet presAssocID="{B66311DA-396C-41AE-A478-B23652A9EC9A}" presName="iconSpace" presStyleCnt="0"/>
      <dgm:spPr/>
    </dgm:pt>
    <dgm:pt modelId="{48B6DA8A-A6E2-4F00-A169-FC6C36587A76}" type="pres">
      <dgm:prSet presAssocID="{B66311DA-396C-41AE-A478-B23652A9EC9A}" presName="parTx" presStyleLbl="revTx" presStyleIdx="2" presStyleCnt="6">
        <dgm:presLayoutVars>
          <dgm:chMax val="0"/>
          <dgm:chPref val="0"/>
        </dgm:presLayoutVars>
      </dgm:prSet>
      <dgm:spPr/>
    </dgm:pt>
    <dgm:pt modelId="{56CC9032-C8A4-4BB2-AA70-8DF4D844D55B}" type="pres">
      <dgm:prSet presAssocID="{B66311DA-396C-41AE-A478-B23652A9EC9A}" presName="txSpace" presStyleCnt="0"/>
      <dgm:spPr/>
    </dgm:pt>
    <dgm:pt modelId="{1131A769-C8CB-4151-BAFB-E11FBD7C0A07}" type="pres">
      <dgm:prSet presAssocID="{B66311DA-396C-41AE-A478-B23652A9EC9A}" presName="desTx" presStyleLbl="revTx" presStyleIdx="3" presStyleCnt="6">
        <dgm:presLayoutVars/>
      </dgm:prSet>
      <dgm:spPr/>
    </dgm:pt>
    <dgm:pt modelId="{D253228E-E9D4-492A-9923-9889672E4954}" type="pres">
      <dgm:prSet presAssocID="{2E225055-55AD-409B-A2FC-CBC173463749}" presName="sibTrans" presStyleCnt="0"/>
      <dgm:spPr/>
    </dgm:pt>
    <dgm:pt modelId="{FFAFA587-1DBC-429F-9B77-81037C92AF09}" type="pres">
      <dgm:prSet presAssocID="{68494CBB-A0D4-405A-A79B-BE6EFECBFFC5}" presName="compNode" presStyleCnt="0"/>
      <dgm:spPr/>
    </dgm:pt>
    <dgm:pt modelId="{D327E1CD-C586-4481-9A69-2F3711A8B1AB}" type="pres">
      <dgm:prSet presAssocID="{68494CBB-A0D4-405A-A79B-BE6EFECBFF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8512961-D4A4-4451-8B52-72A440B2CFB1}" type="pres">
      <dgm:prSet presAssocID="{68494CBB-A0D4-405A-A79B-BE6EFECBFFC5}" presName="iconSpace" presStyleCnt="0"/>
      <dgm:spPr/>
    </dgm:pt>
    <dgm:pt modelId="{CF3EDEF0-A0F5-416F-8596-D026D440EBF0}" type="pres">
      <dgm:prSet presAssocID="{68494CBB-A0D4-405A-A79B-BE6EFECBFFC5}" presName="parTx" presStyleLbl="revTx" presStyleIdx="4" presStyleCnt="6">
        <dgm:presLayoutVars>
          <dgm:chMax val="0"/>
          <dgm:chPref val="0"/>
        </dgm:presLayoutVars>
      </dgm:prSet>
      <dgm:spPr/>
    </dgm:pt>
    <dgm:pt modelId="{009289C5-70D8-4497-B4CE-E807927CF27F}" type="pres">
      <dgm:prSet presAssocID="{68494CBB-A0D4-405A-A79B-BE6EFECBFFC5}" presName="txSpace" presStyleCnt="0"/>
      <dgm:spPr/>
    </dgm:pt>
    <dgm:pt modelId="{350CA0AC-1F0A-44EB-8BE6-E093322E59D6}" type="pres">
      <dgm:prSet presAssocID="{68494CBB-A0D4-405A-A79B-BE6EFECBFFC5}" presName="desTx" presStyleLbl="revTx" presStyleIdx="5" presStyleCnt="6">
        <dgm:presLayoutVars/>
      </dgm:prSet>
      <dgm:spPr/>
    </dgm:pt>
  </dgm:ptLst>
  <dgm:cxnLst>
    <dgm:cxn modelId="{CF8B9100-C54E-4E91-8FEA-7D01E44E5B87}" srcId="{B66311DA-396C-41AE-A478-B23652A9EC9A}" destId="{BA815956-BA7B-4D73-A4DD-2FEDC0980E9A}" srcOrd="1" destOrd="0" parTransId="{E186D19F-5BA4-42AD-8B07-7C4A5F717CF5}" sibTransId="{F801B6E1-B6AA-426B-BE17-CFB10E33AE74}"/>
    <dgm:cxn modelId="{ABC5F704-2536-4C38-A97E-702AE93A0329}" type="presOf" srcId="{ABC9E98D-478C-4F81-B3FA-F391164AC4D9}" destId="{0394526B-3852-40F9-B39D-4BA1D3F96C5D}" srcOrd="0" destOrd="0" presId="urn:microsoft.com/office/officeart/2018/2/layout/IconLabelDescriptionList"/>
    <dgm:cxn modelId="{31BDC706-4D52-4EB7-8EE6-7BAEBB77BD1A}" type="presOf" srcId="{97F82B61-460B-47E0-80E7-DE9C19BE6C94}" destId="{350CA0AC-1F0A-44EB-8BE6-E093322E59D6}" srcOrd="0" destOrd="2" presId="urn:microsoft.com/office/officeart/2018/2/layout/IconLabelDescriptionList"/>
    <dgm:cxn modelId="{2719AD09-D125-4EC9-808E-AB096D7B5CA8}" type="presOf" srcId="{557A0BC3-D73E-4753-A12F-A363C1CD0F7F}" destId="{1131A769-C8CB-4151-BAFB-E11FBD7C0A07}" srcOrd="0" destOrd="0" presId="urn:microsoft.com/office/officeart/2018/2/layout/IconLabelDescriptionList"/>
    <dgm:cxn modelId="{E95C3215-2EDB-4F5A-B217-65C74557BB09}" srcId="{ABC9E98D-478C-4F81-B3FA-F391164AC4D9}" destId="{B66311DA-396C-41AE-A478-B23652A9EC9A}" srcOrd="1" destOrd="0" parTransId="{A76F6378-6257-4AE1-828E-E57B754CF173}" sibTransId="{2E225055-55AD-409B-A2FC-CBC173463749}"/>
    <dgm:cxn modelId="{E548A336-DA19-45B0-A91F-A6F0A890B79B}" type="presOf" srcId="{8196AEAD-DFD1-422D-815B-26CD81B78C3F}" destId="{DB2DD26F-3C64-4534-95B6-4E5FB5970C1F}" srcOrd="0" destOrd="3" presId="urn:microsoft.com/office/officeart/2018/2/layout/IconLabelDescriptionList"/>
    <dgm:cxn modelId="{A8323239-90DA-4411-900A-4702AC1990B1}" srcId="{B66311DA-396C-41AE-A478-B23652A9EC9A}" destId="{43529BE2-DFE1-4D79-A1AA-2E9804B39FF0}" srcOrd="3" destOrd="0" parTransId="{A6126493-7EAF-4BB3-A474-B2744B7CF745}" sibTransId="{090CBA82-DB1F-4949-A445-D5F23ED3A98F}"/>
    <dgm:cxn modelId="{42EE7A5F-4CC4-4859-97FC-01F56FE66674}" type="presOf" srcId="{DBCA7F77-A772-4E5D-9E67-54CF34515781}" destId="{BA6105CC-3439-4735-8796-85229B8D3C6E}" srcOrd="0" destOrd="0" presId="urn:microsoft.com/office/officeart/2018/2/layout/IconLabelDescriptionList"/>
    <dgm:cxn modelId="{922A6044-CE09-472E-A462-75162C19E8D1}" type="presOf" srcId="{68494CBB-A0D4-405A-A79B-BE6EFECBFFC5}" destId="{CF3EDEF0-A0F5-416F-8596-D026D440EBF0}" srcOrd="0" destOrd="0" presId="urn:microsoft.com/office/officeart/2018/2/layout/IconLabelDescriptionList"/>
    <dgm:cxn modelId="{3D051547-7E4D-4F93-868E-99F12781393F}" type="presOf" srcId="{5E4EB1F0-5F55-4571-AFEE-7F0BA0712ECB}" destId="{DB2DD26F-3C64-4534-95B6-4E5FB5970C1F}" srcOrd="0" destOrd="1" presId="urn:microsoft.com/office/officeart/2018/2/layout/IconLabelDescriptionList"/>
    <dgm:cxn modelId="{A7BF1A67-C510-4292-A338-72ECD38EB823}" type="presOf" srcId="{9FFDE56C-61DE-4148-837B-40BCB40CA805}" destId="{350CA0AC-1F0A-44EB-8BE6-E093322E59D6}" srcOrd="0" destOrd="3" presId="urn:microsoft.com/office/officeart/2018/2/layout/IconLabelDescriptionList"/>
    <dgm:cxn modelId="{099AA849-A4F4-445B-9E9E-98D798AE8092}" srcId="{68494CBB-A0D4-405A-A79B-BE6EFECBFFC5}" destId="{8D76775D-CA38-4188-B813-DBC06180E41C}" srcOrd="1" destOrd="0" parTransId="{8ABFD352-B259-44D4-89A9-2827ECB60397}" sibTransId="{2E5509C8-8EA2-42F6-B390-D40757A2F2C6}"/>
    <dgm:cxn modelId="{6862694F-72FF-4B78-8375-B3C725C5F1AB}" srcId="{ABC9E98D-478C-4F81-B3FA-F391164AC4D9}" destId="{DBCA7F77-A772-4E5D-9E67-54CF34515781}" srcOrd="0" destOrd="0" parTransId="{80C1395D-B3D0-4F1D-BB5A-9B8A8004045D}" sibTransId="{1C3923DC-9E5D-402D-B0EA-655C80D537C8}"/>
    <dgm:cxn modelId="{20D1D66F-2E38-4FCF-AD77-8A57E4BEA93F}" srcId="{B66311DA-396C-41AE-A478-B23652A9EC9A}" destId="{557A0BC3-D73E-4753-A12F-A363C1CD0F7F}" srcOrd="0" destOrd="0" parTransId="{6639E815-D41B-41E3-B9E9-BBA26D89F4C2}" sibTransId="{CDBA7E25-13C2-4040-A3A0-36AF2D8660EA}"/>
    <dgm:cxn modelId="{16500573-C9C8-46F0-ABCE-ADE39114C34C}" srcId="{DBCA7F77-A772-4E5D-9E67-54CF34515781}" destId="{8196AEAD-DFD1-422D-815B-26CD81B78C3F}" srcOrd="3" destOrd="0" parTransId="{942BCE35-42F6-460E-98F2-5BAED140CC21}" sibTransId="{27334911-005F-4734-8791-170D9F387291}"/>
    <dgm:cxn modelId="{CEC8667D-589C-4C5A-B637-E4C101ADACC2}" type="presOf" srcId="{B66311DA-396C-41AE-A478-B23652A9EC9A}" destId="{48B6DA8A-A6E2-4F00-A169-FC6C36587A76}" srcOrd="0" destOrd="0" presId="urn:microsoft.com/office/officeart/2018/2/layout/IconLabelDescriptionList"/>
    <dgm:cxn modelId="{AA1C5E8E-74DC-4BF1-87B6-28E60681E674}" srcId="{DBCA7F77-A772-4E5D-9E67-54CF34515781}" destId="{5E4EB1F0-5F55-4571-AFEE-7F0BA0712ECB}" srcOrd="1" destOrd="0" parTransId="{52E0F016-E42F-43D4-8F63-7C892D094815}" sibTransId="{5183920C-09C7-46B7-AA13-2A0C5031179A}"/>
    <dgm:cxn modelId="{7A05F88F-BFB6-4F5F-8DFF-85DEABF97088}" srcId="{B66311DA-396C-41AE-A478-B23652A9EC9A}" destId="{629EF7AA-D4CC-472D-A401-FAAA76BB8F70}" srcOrd="2" destOrd="0" parTransId="{CE2DEBBA-C89E-47AA-A8F9-D17B0F8AB246}" sibTransId="{B1F362E3-8495-47D6-A892-F92C9163E2FA}"/>
    <dgm:cxn modelId="{58F2BF93-8BD9-4326-ADE3-9404F3083E40}" type="presOf" srcId="{56A67244-82C4-4B33-A773-2A4E34C4C3B5}" destId="{DB2DD26F-3C64-4534-95B6-4E5FB5970C1F}" srcOrd="0" destOrd="2" presId="urn:microsoft.com/office/officeart/2018/2/layout/IconLabelDescriptionList"/>
    <dgm:cxn modelId="{979B7495-FFE4-4A00-8214-7F436401BBDD}" type="presOf" srcId="{BA815956-BA7B-4D73-A4DD-2FEDC0980E9A}" destId="{1131A769-C8CB-4151-BAFB-E11FBD7C0A07}" srcOrd="0" destOrd="1" presId="urn:microsoft.com/office/officeart/2018/2/layout/IconLabelDescriptionList"/>
    <dgm:cxn modelId="{7A80129A-7144-43D2-A9FB-AE1BFC2764A6}" srcId="{DBCA7F77-A772-4E5D-9E67-54CF34515781}" destId="{CE6E1D2E-D95E-4B1D-8FDB-43937DD06FD2}" srcOrd="0" destOrd="0" parTransId="{FF3C25B4-91CD-4582-AC6D-41E0D59A9A9A}" sibTransId="{B4FA4C4F-3374-49DD-88F0-7A4DBFF86EE3}"/>
    <dgm:cxn modelId="{569F38B3-C24C-4033-A11B-6F256B88DA5F}" type="presOf" srcId="{43529BE2-DFE1-4D79-A1AA-2E9804B39FF0}" destId="{1131A769-C8CB-4151-BAFB-E11FBD7C0A07}" srcOrd="0" destOrd="3" presId="urn:microsoft.com/office/officeart/2018/2/layout/IconLabelDescriptionList"/>
    <dgm:cxn modelId="{649EEBC4-7186-4697-9E91-5961CBE830EC}" srcId="{ABC9E98D-478C-4F81-B3FA-F391164AC4D9}" destId="{68494CBB-A0D4-405A-A79B-BE6EFECBFFC5}" srcOrd="2" destOrd="0" parTransId="{857FB31D-74A5-4C4A-B765-F8388C4EB066}" sibTransId="{D8F600B9-B7DD-48CC-9BC4-09819386B71F}"/>
    <dgm:cxn modelId="{780F04C9-737B-4C55-BFCB-7F25FF31A326}" type="presOf" srcId="{8D76775D-CA38-4188-B813-DBC06180E41C}" destId="{350CA0AC-1F0A-44EB-8BE6-E093322E59D6}" srcOrd="0" destOrd="1" presId="urn:microsoft.com/office/officeart/2018/2/layout/IconLabelDescriptionList"/>
    <dgm:cxn modelId="{08861FD0-7370-4B28-8F8A-A6F34D0E53EE}" type="presOf" srcId="{5857FBD3-7727-4B6F-A6BB-CADBE1646689}" destId="{350CA0AC-1F0A-44EB-8BE6-E093322E59D6}" srcOrd="0" destOrd="0" presId="urn:microsoft.com/office/officeart/2018/2/layout/IconLabelDescriptionList"/>
    <dgm:cxn modelId="{BB25E6D4-83E5-4989-9AA5-9C683F74232E}" type="presOf" srcId="{CE6E1D2E-D95E-4B1D-8FDB-43937DD06FD2}" destId="{DB2DD26F-3C64-4534-95B6-4E5FB5970C1F}" srcOrd="0" destOrd="0" presId="urn:microsoft.com/office/officeart/2018/2/layout/IconLabelDescriptionList"/>
    <dgm:cxn modelId="{65C4B3DC-9B7D-4DAC-9B9E-D3497DDF33C9}" srcId="{DBCA7F77-A772-4E5D-9E67-54CF34515781}" destId="{56A67244-82C4-4B33-A773-2A4E34C4C3B5}" srcOrd="2" destOrd="0" parTransId="{3DF41FD1-EDC6-498E-B936-CE9518E0B205}" sibTransId="{57340D4A-39C5-42F6-A5DF-1C1E437C9549}"/>
    <dgm:cxn modelId="{A7D2E7DD-D19E-4FCD-9536-26ED62041DB0}" type="presOf" srcId="{629EF7AA-D4CC-472D-A401-FAAA76BB8F70}" destId="{1131A769-C8CB-4151-BAFB-E11FBD7C0A07}" srcOrd="0" destOrd="2" presId="urn:microsoft.com/office/officeart/2018/2/layout/IconLabelDescriptionList"/>
    <dgm:cxn modelId="{76E934DE-2766-4BAB-B366-235CC41BB00D}" srcId="{68494CBB-A0D4-405A-A79B-BE6EFECBFFC5}" destId="{9FFDE56C-61DE-4148-837B-40BCB40CA805}" srcOrd="3" destOrd="0" parTransId="{411EAFC6-1030-4080-9609-3CB817A9E6B1}" sibTransId="{9C672C53-FD79-4C2A-822B-569F951AD2D4}"/>
    <dgm:cxn modelId="{01E8F2E2-ABCE-468B-847B-977AFAE17152}" srcId="{68494CBB-A0D4-405A-A79B-BE6EFECBFFC5}" destId="{5857FBD3-7727-4B6F-A6BB-CADBE1646689}" srcOrd="0" destOrd="0" parTransId="{CB85CD78-F094-44BB-AEFF-870E60429AD8}" sibTransId="{A2C6EC23-36AD-46CC-967A-B8A00D73392B}"/>
    <dgm:cxn modelId="{EFB99AF6-AC1B-461F-ABDC-F7B5889F1540}" srcId="{68494CBB-A0D4-405A-A79B-BE6EFECBFFC5}" destId="{97F82B61-460B-47E0-80E7-DE9C19BE6C94}" srcOrd="2" destOrd="0" parTransId="{2B86A13A-21CB-4BD3-A594-1BA236B4299B}" sibTransId="{CA411248-93DF-40EB-9875-F1435A1E6FA7}"/>
    <dgm:cxn modelId="{5B3CE5BE-6A5C-4F53-8C40-617516BEA1D0}" type="presParOf" srcId="{0394526B-3852-40F9-B39D-4BA1D3F96C5D}" destId="{D91F53DB-AC9A-4EA7-A74F-7124A964F6FE}" srcOrd="0" destOrd="0" presId="urn:microsoft.com/office/officeart/2018/2/layout/IconLabelDescriptionList"/>
    <dgm:cxn modelId="{5CDA02FF-6F38-4E09-8E73-2559F8CFB4B5}" type="presParOf" srcId="{D91F53DB-AC9A-4EA7-A74F-7124A964F6FE}" destId="{38414485-D81D-4736-8D8C-62323E91517D}" srcOrd="0" destOrd="0" presId="urn:microsoft.com/office/officeart/2018/2/layout/IconLabelDescriptionList"/>
    <dgm:cxn modelId="{3CF32252-767C-4DFC-A713-926D19AB7FC7}" type="presParOf" srcId="{D91F53DB-AC9A-4EA7-A74F-7124A964F6FE}" destId="{3D6D62D3-E957-4E52-ACCA-9EA69187B79E}" srcOrd="1" destOrd="0" presId="urn:microsoft.com/office/officeart/2018/2/layout/IconLabelDescriptionList"/>
    <dgm:cxn modelId="{08E1148E-3ADD-4FA7-98EC-576C572ED059}" type="presParOf" srcId="{D91F53DB-AC9A-4EA7-A74F-7124A964F6FE}" destId="{BA6105CC-3439-4735-8796-85229B8D3C6E}" srcOrd="2" destOrd="0" presId="urn:microsoft.com/office/officeart/2018/2/layout/IconLabelDescriptionList"/>
    <dgm:cxn modelId="{403E9A6C-5C6F-4405-AEE3-857357892887}" type="presParOf" srcId="{D91F53DB-AC9A-4EA7-A74F-7124A964F6FE}" destId="{7A699EF9-DBE5-47F5-8CDA-DAC1838C48A1}" srcOrd="3" destOrd="0" presId="urn:microsoft.com/office/officeart/2018/2/layout/IconLabelDescriptionList"/>
    <dgm:cxn modelId="{5578441B-92B2-4745-BC0D-8E4BBEA3CAFC}" type="presParOf" srcId="{D91F53DB-AC9A-4EA7-A74F-7124A964F6FE}" destId="{DB2DD26F-3C64-4534-95B6-4E5FB5970C1F}" srcOrd="4" destOrd="0" presId="urn:microsoft.com/office/officeart/2018/2/layout/IconLabelDescriptionList"/>
    <dgm:cxn modelId="{7B2FD9C3-C3CA-48DE-9EA6-A88A62E54E70}" type="presParOf" srcId="{0394526B-3852-40F9-B39D-4BA1D3F96C5D}" destId="{C4D65F71-88B0-4C6C-BB43-2D12C1F68E1E}" srcOrd="1" destOrd="0" presId="urn:microsoft.com/office/officeart/2018/2/layout/IconLabelDescriptionList"/>
    <dgm:cxn modelId="{DE7266B4-47C8-4CFC-9C65-1D4CB1C720BB}" type="presParOf" srcId="{0394526B-3852-40F9-B39D-4BA1D3F96C5D}" destId="{A234603C-D03B-4186-ADFC-BCD7BD0E1C95}" srcOrd="2" destOrd="0" presId="urn:microsoft.com/office/officeart/2018/2/layout/IconLabelDescriptionList"/>
    <dgm:cxn modelId="{7758BF7E-08E7-46D8-B792-C186E5E53505}" type="presParOf" srcId="{A234603C-D03B-4186-ADFC-BCD7BD0E1C95}" destId="{8D09ADCE-C28D-4D1E-BAD4-A3F102A9777F}" srcOrd="0" destOrd="0" presId="urn:microsoft.com/office/officeart/2018/2/layout/IconLabelDescriptionList"/>
    <dgm:cxn modelId="{38434523-1014-443D-A70D-BA8AA95CEE64}" type="presParOf" srcId="{A234603C-D03B-4186-ADFC-BCD7BD0E1C95}" destId="{0EF1FB1E-2417-4E0F-A2CA-1E09FD7001F5}" srcOrd="1" destOrd="0" presId="urn:microsoft.com/office/officeart/2018/2/layout/IconLabelDescriptionList"/>
    <dgm:cxn modelId="{E611C53F-2025-44DD-BC5B-4CEA6ADF9186}" type="presParOf" srcId="{A234603C-D03B-4186-ADFC-BCD7BD0E1C95}" destId="{48B6DA8A-A6E2-4F00-A169-FC6C36587A76}" srcOrd="2" destOrd="0" presId="urn:microsoft.com/office/officeart/2018/2/layout/IconLabelDescriptionList"/>
    <dgm:cxn modelId="{BE6ADB00-D6C8-4713-84AF-7D0B381A6C91}" type="presParOf" srcId="{A234603C-D03B-4186-ADFC-BCD7BD0E1C95}" destId="{56CC9032-C8A4-4BB2-AA70-8DF4D844D55B}" srcOrd="3" destOrd="0" presId="urn:microsoft.com/office/officeart/2018/2/layout/IconLabelDescriptionList"/>
    <dgm:cxn modelId="{52ABFEAC-0DA7-4069-976E-59ACBA41A822}" type="presParOf" srcId="{A234603C-D03B-4186-ADFC-BCD7BD0E1C95}" destId="{1131A769-C8CB-4151-BAFB-E11FBD7C0A07}" srcOrd="4" destOrd="0" presId="urn:microsoft.com/office/officeart/2018/2/layout/IconLabelDescriptionList"/>
    <dgm:cxn modelId="{31F81D34-BB83-40BF-AA62-A406BE387757}" type="presParOf" srcId="{0394526B-3852-40F9-B39D-4BA1D3F96C5D}" destId="{D253228E-E9D4-492A-9923-9889672E4954}" srcOrd="3" destOrd="0" presId="urn:microsoft.com/office/officeart/2018/2/layout/IconLabelDescriptionList"/>
    <dgm:cxn modelId="{B3A6E9FE-2861-486A-86DB-534DD0EAB1C8}" type="presParOf" srcId="{0394526B-3852-40F9-B39D-4BA1D3F96C5D}" destId="{FFAFA587-1DBC-429F-9B77-81037C92AF09}" srcOrd="4" destOrd="0" presId="urn:microsoft.com/office/officeart/2018/2/layout/IconLabelDescriptionList"/>
    <dgm:cxn modelId="{449A5F2C-1571-4E81-98CB-33125C70E7F4}" type="presParOf" srcId="{FFAFA587-1DBC-429F-9B77-81037C92AF09}" destId="{D327E1CD-C586-4481-9A69-2F3711A8B1AB}" srcOrd="0" destOrd="0" presId="urn:microsoft.com/office/officeart/2018/2/layout/IconLabelDescriptionList"/>
    <dgm:cxn modelId="{DF24D41E-6F6B-41D5-AE33-172E59C6297E}" type="presParOf" srcId="{FFAFA587-1DBC-429F-9B77-81037C92AF09}" destId="{E8512961-D4A4-4451-8B52-72A440B2CFB1}" srcOrd="1" destOrd="0" presId="urn:microsoft.com/office/officeart/2018/2/layout/IconLabelDescriptionList"/>
    <dgm:cxn modelId="{47E124C9-5C51-42E3-8A03-71037C928B23}" type="presParOf" srcId="{FFAFA587-1DBC-429F-9B77-81037C92AF09}" destId="{CF3EDEF0-A0F5-416F-8596-D026D440EBF0}" srcOrd="2" destOrd="0" presId="urn:microsoft.com/office/officeart/2018/2/layout/IconLabelDescriptionList"/>
    <dgm:cxn modelId="{766EDA83-E4AE-460E-9468-24791516E283}" type="presParOf" srcId="{FFAFA587-1DBC-429F-9B77-81037C92AF09}" destId="{009289C5-70D8-4497-B4CE-E807927CF27F}" srcOrd="3" destOrd="0" presId="urn:microsoft.com/office/officeart/2018/2/layout/IconLabelDescriptionList"/>
    <dgm:cxn modelId="{37B799AE-AE68-440A-9512-EA4543E8E226}" type="presParOf" srcId="{FFAFA587-1DBC-429F-9B77-81037C92AF09}" destId="{350CA0AC-1F0A-44EB-8BE6-E093322E59D6}"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C9E98D-478C-4F81-B3FA-F391164AC4D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BCA7F77-A772-4E5D-9E67-54CF34515781}">
      <dgm:prSet phldrT="[Text]" custT="1"/>
      <dgm:spPr>
        <a:solidFill>
          <a:schemeClr val="accent1">
            <a:lumMod val="75000"/>
          </a:schemeClr>
        </a:solidFill>
      </dgm:spPr>
      <dgm:t>
        <a:bodyPr/>
        <a:lstStyle/>
        <a:p>
          <a:r>
            <a:rPr lang="en-US" sz="4000" dirty="0"/>
            <a:t>Bank A</a:t>
          </a:r>
        </a:p>
        <a:p>
          <a:r>
            <a:rPr lang="en-US" sz="4000" dirty="0"/>
            <a:t>$1,035.61</a:t>
          </a:r>
        </a:p>
      </dgm:t>
    </dgm:pt>
    <dgm:pt modelId="{80C1395D-B3D0-4F1D-BB5A-9B8A8004045D}" type="parTrans" cxnId="{6862694F-72FF-4B78-8375-B3C725C5F1AB}">
      <dgm:prSet/>
      <dgm:spPr/>
      <dgm:t>
        <a:bodyPr/>
        <a:lstStyle/>
        <a:p>
          <a:endParaRPr lang="en-US"/>
        </a:p>
      </dgm:t>
    </dgm:pt>
    <dgm:pt modelId="{1C3923DC-9E5D-402D-B0EA-655C80D537C8}" type="sibTrans" cxnId="{6862694F-72FF-4B78-8375-B3C725C5F1AB}">
      <dgm:prSet/>
      <dgm:spPr/>
      <dgm:t>
        <a:bodyPr/>
        <a:lstStyle/>
        <a:p>
          <a:endParaRPr lang="en-US"/>
        </a:p>
      </dgm:t>
    </dgm:pt>
    <dgm:pt modelId="{B66311DA-396C-41AE-A478-B23652A9EC9A}">
      <dgm:prSet phldrT="[Text]" custT="1"/>
      <dgm:spPr>
        <a:solidFill>
          <a:schemeClr val="accent4">
            <a:lumMod val="75000"/>
          </a:schemeClr>
        </a:solidFill>
      </dgm:spPr>
      <dgm:t>
        <a:bodyPr/>
        <a:lstStyle/>
        <a:p>
          <a:r>
            <a:rPr lang="en-US" sz="4000" dirty="0"/>
            <a:t>Bank B</a:t>
          </a:r>
        </a:p>
        <a:p>
          <a:r>
            <a:rPr lang="en-US" sz="4000" dirty="0"/>
            <a:t>$1,010.44</a:t>
          </a:r>
        </a:p>
      </dgm:t>
    </dgm:pt>
    <dgm:pt modelId="{A76F6378-6257-4AE1-828E-E57B754CF173}" type="parTrans" cxnId="{E95C3215-2EDB-4F5A-B217-65C74557BB09}">
      <dgm:prSet/>
      <dgm:spPr/>
      <dgm:t>
        <a:bodyPr/>
        <a:lstStyle/>
        <a:p>
          <a:endParaRPr lang="en-US"/>
        </a:p>
      </dgm:t>
    </dgm:pt>
    <dgm:pt modelId="{2E225055-55AD-409B-A2FC-CBC173463749}" type="sibTrans" cxnId="{E95C3215-2EDB-4F5A-B217-65C74557BB09}">
      <dgm:prSet/>
      <dgm:spPr/>
      <dgm:t>
        <a:bodyPr/>
        <a:lstStyle/>
        <a:p>
          <a:endParaRPr lang="en-US"/>
        </a:p>
      </dgm:t>
    </dgm:pt>
    <dgm:pt modelId="{68494CBB-A0D4-405A-A79B-BE6EFECBFFC5}">
      <dgm:prSet phldrT="[Text]" custT="1"/>
      <dgm:spPr>
        <a:solidFill>
          <a:schemeClr val="accent6">
            <a:lumMod val="75000"/>
          </a:schemeClr>
        </a:solidFill>
      </dgm:spPr>
      <dgm:t>
        <a:bodyPr/>
        <a:lstStyle/>
        <a:p>
          <a:r>
            <a:rPr lang="en-US" sz="4000" dirty="0"/>
            <a:t>Bank C</a:t>
          </a:r>
        </a:p>
        <a:p>
          <a:r>
            <a:rPr lang="en-US" sz="4000" dirty="0"/>
            <a:t>$1,038.20</a:t>
          </a:r>
        </a:p>
      </dgm:t>
    </dgm:pt>
    <dgm:pt modelId="{857FB31D-74A5-4C4A-B765-F8388C4EB066}" type="parTrans" cxnId="{649EEBC4-7186-4697-9E91-5961CBE830EC}">
      <dgm:prSet/>
      <dgm:spPr/>
      <dgm:t>
        <a:bodyPr/>
        <a:lstStyle/>
        <a:p>
          <a:endParaRPr lang="en-US"/>
        </a:p>
      </dgm:t>
    </dgm:pt>
    <dgm:pt modelId="{D8F600B9-B7DD-48CC-9BC4-09819386B71F}" type="sibTrans" cxnId="{649EEBC4-7186-4697-9E91-5961CBE830EC}">
      <dgm:prSet/>
      <dgm:spPr/>
      <dgm:t>
        <a:bodyPr/>
        <a:lstStyle/>
        <a:p>
          <a:endParaRPr lang="en-US"/>
        </a:p>
      </dgm:t>
    </dgm:pt>
    <dgm:pt modelId="{7B9C654D-EA42-45C7-9FB6-EF7592930103}" type="pres">
      <dgm:prSet presAssocID="{ABC9E98D-478C-4F81-B3FA-F391164AC4D9}" presName="Name0" presStyleCnt="0">
        <dgm:presLayoutVars>
          <dgm:dir/>
          <dgm:resizeHandles val="exact"/>
        </dgm:presLayoutVars>
      </dgm:prSet>
      <dgm:spPr/>
    </dgm:pt>
    <dgm:pt modelId="{B596CCCF-0B0A-4904-85AB-B7817FB1E5C5}" type="pres">
      <dgm:prSet presAssocID="{DBCA7F77-A772-4E5D-9E67-54CF34515781}" presName="node" presStyleLbl="node1" presStyleIdx="0" presStyleCnt="3">
        <dgm:presLayoutVars>
          <dgm:bulletEnabled val="1"/>
        </dgm:presLayoutVars>
      </dgm:prSet>
      <dgm:spPr/>
    </dgm:pt>
    <dgm:pt modelId="{1F085225-CA6D-4956-B45D-D831D5DC2C32}" type="pres">
      <dgm:prSet presAssocID="{1C3923DC-9E5D-402D-B0EA-655C80D537C8}" presName="sibTrans" presStyleCnt="0"/>
      <dgm:spPr/>
    </dgm:pt>
    <dgm:pt modelId="{A939BE0C-6987-412D-BC63-B6BAECB0C730}" type="pres">
      <dgm:prSet presAssocID="{B66311DA-396C-41AE-A478-B23652A9EC9A}" presName="node" presStyleLbl="node1" presStyleIdx="1" presStyleCnt="3">
        <dgm:presLayoutVars>
          <dgm:bulletEnabled val="1"/>
        </dgm:presLayoutVars>
      </dgm:prSet>
      <dgm:spPr/>
    </dgm:pt>
    <dgm:pt modelId="{6F131F41-6AA0-42FD-B85F-0D12BDC59CB5}" type="pres">
      <dgm:prSet presAssocID="{2E225055-55AD-409B-A2FC-CBC173463749}" presName="sibTrans" presStyleCnt="0"/>
      <dgm:spPr/>
    </dgm:pt>
    <dgm:pt modelId="{D3B1F81A-788F-4594-93F5-A7ED6214DB67}" type="pres">
      <dgm:prSet presAssocID="{68494CBB-A0D4-405A-A79B-BE6EFECBFFC5}" presName="node" presStyleLbl="node1" presStyleIdx="2" presStyleCnt="3">
        <dgm:presLayoutVars>
          <dgm:bulletEnabled val="1"/>
        </dgm:presLayoutVars>
      </dgm:prSet>
      <dgm:spPr/>
    </dgm:pt>
  </dgm:ptLst>
  <dgm:cxnLst>
    <dgm:cxn modelId="{E95C3215-2EDB-4F5A-B217-65C74557BB09}" srcId="{ABC9E98D-478C-4F81-B3FA-F391164AC4D9}" destId="{B66311DA-396C-41AE-A478-B23652A9EC9A}" srcOrd="1" destOrd="0" parTransId="{A76F6378-6257-4AE1-828E-E57B754CF173}" sibTransId="{2E225055-55AD-409B-A2FC-CBC173463749}"/>
    <dgm:cxn modelId="{34AC8120-3E16-4230-A3FC-D9BF8BF496E2}" type="presOf" srcId="{DBCA7F77-A772-4E5D-9E67-54CF34515781}" destId="{B596CCCF-0B0A-4904-85AB-B7817FB1E5C5}" srcOrd="0" destOrd="0" presId="urn:microsoft.com/office/officeart/2005/8/layout/hList6"/>
    <dgm:cxn modelId="{6862694F-72FF-4B78-8375-B3C725C5F1AB}" srcId="{ABC9E98D-478C-4F81-B3FA-F391164AC4D9}" destId="{DBCA7F77-A772-4E5D-9E67-54CF34515781}" srcOrd="0" destOrd="0" parTransId="{80C1395D-B3D0-4F1D-BB5A-9B8A8004045D}" sibTransId="{1C3923DC-9E5D-402D-B0EA-655C80D537C8}"/>
    <dgm:cxn modelId="{649EEBC4-7186-4697-9E91-5961CBE830EC}" srcId="{ABC9E98D-478C-4F81-B3FA-F391164AC4D9}" destId="{68494CBB-A0D4-405A-A79B-BE6EFECBFFC5}" srcOrd="2" destOrd="0" parTransId="{857FB31D-74A5-4C4A-B765-F8388C4EB066}" sibTransId="{D8F600B9-B7DD-48CC-9BC4-09819386B71F}"/>
    <dgm:cxn modelId="{AE1AC0C9-87EB-4655-B08E-A3059A6ABEEF}" type="presOf" srcId="{B66311DA-396C-41AE-A478-B23652A9EC9A}" destId="{A939BE0C-6987-412D-BC63-B6BAECB0C730}" srcOrd="0" destOrd="0" presId="urn:microsoft.com/office/officeart/2005/8/layout/hList6"/>
    <dgm:cxn modelId="{C549B8D2-CBEB-434D-B67D-ED9E74A496C1}" type="presOf" srcId="{ABC9E98D-478C-4F81-B3FA-F391164AC4D9}" destId="{7B9C654D-EA42-45C7-9FB6-EF7592930103}" srcOrd="0" destOrd="0" presId="urn:microsoft.com/office/officeart/2005/8/layout/hList6"/>
    <dgm:cxn modelId="{15ABC5F7-D226-4942-9BD7-A712FDBEE5C2}" type="presOf" srcId="{68494CBB-A0D4-405A-A79B-BE6EFECBFFC5}" destId="{D3B1F81A-788F-4594-93F5-A7ED6214DB67}" srcOrd="0" destOrd="0" presId="urn:microsoft.com/office/officeart/2005/8/layout/hList6"/>
    <dgm:cxn modelId="{4D67FB8A-9DA3-4C0F-B64B-1442E4D9E6D6}" type="presParOf" srcId="{7B9C654D-EA42-45C7-9FB6-EF7592930103}" destId="{B596CCCF-0B0A-4904-85AB-B7817FB1E5C5}" srcOrd="0" destOrd="0" presId="urn:microsoft.com/office/officeart/2005/8/layout/hList6"/>
    <dgm:cxn modelId="{B0BB9E3A-F436-445E-BB88-F1A8001C98FB}" type="presParOf" srcId="{7B9C654D-EA42-45C7-9FB6-EF7592930103}" destId="{1F085225-CA6D-4956-B45D-D831D5DC2C32}" srcOrd="1" destOrd="0" presId="urn:microsoft.com/office/officeart/2005/8/layout/hList6"/>
    <dgm:cxn modelId="{39C142D2-6EC3-4322-85F0-FF06D8970A19}" type="presParOf" srcId="{7B9C654D-EA42-45C7-9FB6-EF7592930103}" destId="{A939BE0C-6987-412D-BC63-B6BAECB0C730}" srcOrd="2" destOrd="0" presId="urn:microsoft.com/office/officeart/2005/8/layout/hList6"/>
    <dgm:cxn modelId="{8E318381-BF19-41DE-8C0E-6008A6F13F17}" type="presParOf" srcId="{7B9C654D-EA42-45C7-9FB6-EF7592930103}" destId="{6F131F41-6AA0-42FD-B85F-0D12BDC59CB5}" srcOrd="3" destOrd="0" presId="urn:microsoft.com/office/officeart/2005/8/layout/hList6"/>
    <dgm:cxn modelId="{ED2507D8-413D-4F27-9719-F3338C8CF893}" type="presParOf" srcId="{7B9C654D-EA42-45C7-9FB6-EF7592930103}" destId="{D3B1F81A-788F-4594-93F5-A7ED6214DB6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C9E98D-478C-4F81-B3FA-F391164AC4D9}"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BCA7F77-A772-4E5D-9E67-54CF34515781}">
      <dgm:prSet phldrT="[Text]"/>
      <dgm:spPr/>
      <dgm:t>
        <a:bodyPr/>
        <a:lstStyle/>
        <a:p>
          <a:r>
            <a:rPr lang="en-US"/>
            <a:t>Bank 1</a:t>
          </a:r>
        </a:p>
      </dgm:t>
    </dgm:pt>
    <dgm:pt modelId="{80C1395D-B3D0-4F1D-BB5A-9B8A8004045D}" type="parTrans" cxnId="{6862694F-72FF-4B78-8375-B3C725C5F1AB}">
      <dgm:prSet/>
      <dgm:spPr/>
      <dgm:t>
        <a:bodyPr/>
        <a:lstStyle/>
        <a:p>
          <a:endParaRPr lang="en-US"/>
        </a:p>
      </dgm:t>
    </dgm:pt>
    <dgm:pt modelId="{1C3923DC-9E5D-402D-B0EA-655C80D537C8}" type="sibTrans" cxnId="{6862694F-72FF-4B78-8375-B3C725C5F1AB}">
      <dgm:prSet phldrT="1"/>
      <dgm:spPr/>
      <dgm:t>
        <a:bodyPr/>
        <a:lstStyle/>
        <a:p>
          <a:r>
            <a:rPr lang="en-US"/>
            <a:t>1</a:t>
          </a:r>
        </a:p>
      </dgm:t>
    </dgm:pt>
    <dgm:pt modelId="{CE6E1D2E-D95E-4B1D-8FDB-43937DD06FD2}">
      <dgm:prSet phldrT="[Text]"/>
      <dgm:spPr/>
      <dgm:t>
        <a:bodyPr/>
        <a:lstStyle/>
        <a:p>
          <a:r>
            <a:rPr lang="en-US"/>
            <a:t>$1,000 minimum deposit</a:t>
          </a:r>
        </a:p>
      </dgm:t>
    </dgm:pt>
    <dgm:pt modelId="{FF3C25B4-91CD-4582-AC6D-41E0D59A9A9A}" type="parTrans" cxnId="{7A80129A-7144-43D2-A9FB-AE1BFC2764A6}">
      <dgm:prSet/>
      <dgm:spPr/>
      <dgm:t>
        <a:bodyPr/>
        <a:lstStyle/>
        <a:p>
          <a:endParaRPr lang="en-US"/>
        </a:p>
      </dgm:t>
    </dgm:pt>
    <dgm:pt modelId="{B4FA4C4F-3374-49DD-88F0-7A4DBFF86EE3}" type="sibTrans" cxnId="{7A80129A-7144-43D2-A9FB-AE1BFC2764A6}">
      <dgm:prSet/>
      <dgm:spPr/>
      <dgm:t>
        <a:bodyPr/>
        <a:lstStyle/>
        <a:p>
          <a:endParaRPr lang="en-US"/>
        </a:p>
      </dgm:t>
    </dgm:pt>
    <dgm:pt modelId="{5E4EB1F0-5F55-4571-AFEE-7F0BA0712ECB}">
      <dgm:prSet phldrT="[Text]"/>
      <dgm:spPr/>
      <dgm:t>
        <a:bodyPr/>
        <a:lstStyle/>
        <a:p>
          <a:r>
            <a:rPr lang="en-US"/>
            <a:t>1.7% APR</a:t>
          </a:r>
        </a:p>
      </dgm:t>
    </dgm:pt>
    <dgm:pt modelId="{52E0F016-E42F-43D4-8F63-7C892D094815}" type="parTrans" cxnId="{AA1C5E8E-74DC-4BF1-87B6-28E60681E674}">
      <dgm:prSet/>
      <dgm:spPr/>
      <dgm:t>
        <a:bodyPr/>
        <a:lstStyle/>
        <a:p>
          <a:endParaRPr lang="en-US"/>
        </a:p>
      </dgm:t>
    </dgm:pt>
    <dgm:pt modelId="{5183920C-09C7-46B7-AA13-2A0C5031179A}" type="sibTrans" cxnId="{AA1C5E8E-74DC-4BF1-87B6-28E60681E674}">
      <dgm:prSet/>
      <dgm:spPr/>
      <dgm:t>
        <a:bodyPr/>
        <a:lstStyle/>
        <a:p>
          <a:endParaRPr lang="en-US"/>
        </a:p>
      </dgm:t>
    </dgm:pt>
    <dgm:pt modelId="{B66311DA-396C-41AE-A478-B23652A9EC9A}">
      <dgm:prSet phldrT="[Text]"/>
      <dgm:spPr/>
      <dgm:t>
        <a:bodyPr/>
        <a:lstStyle/>
        <a:p>
          <a:r>
            <a:rPr lang="en-US"/>
            <a:t>Bank 2</a:t>
          </a:r>
        </a:p>
      </dgm:t>
    </dgm:pt>
    <dgm:pt modelId="{A76F6378-6257-4AE1-828E-E57B754CF173}" type="parTrans" cxnId="{E95C3215-2EDB-4F5A-B217-65C74557BB09}">
      <dgm:prSet/>
      <dgm:spPr/>
      <dgm:t>
        <a:bodyPr/>
        <a:lstStyle/>
        <a:p>
          <a:endParaRPr lang="en-US"/>
        </a:p>
      </dgm:t>
    </dgm:pt>
    <dgm:pt modelId="{2E225055-55AD-409B-A2FC-CBC173463749}" type="sibTrans" cxnId="{E95C3215-2EDB-4F5A-B217-65C74557BB09}">
      <dgm:prSet phldrT="2"/>
      <dgm:spPr/>
      <dgm:t>
        <a:bodyPr/>
        <a:lstStyle/>
        <a:p>
          <a:r>
            <a:rPr lang="en-US"/>
            <a:t>2</a:t>
          </a:r>
        </a:p>
      </dgm:t>
    </dgm:pt>
    <dgm:pt modelId="{557A0BC3-D73E-4753-A12F-A363C1CD0F7F}">
      <dgm:prSet phldrT="[Text]"/>
      <dgm:spPr/>
      <dgm:t>
        <a:bodyPr/>
        <a:lstStyle/>
        <a:p>
          <a:r>
            <a:rPr lang="en-US"/>
            <a:t>$50 minimum deposit</a:t>
          </a:r>
        </a:p>
      </dgm:t>
    </dgm:pt>
    <dgm:pt modelId="{6639E815-D41B-41E3-B9E9-BBA26D89F4C2}" type="parTrans" cxnId="{20D1D66F-2E38-4FCF-AD77-8A57E4BEA93F}">
      <dgm:prSet/>
      <dgm:spPr/>
      <dgm:t>
        <a:bodyPr/>
        <a:lstStyle/>
        <a:p>
          <a:endParaRPr lang="en-US"/>
        </a:p>
      </dgm:t>
    </dgm:pt>
    <dgm:pt modelId="{CDBA7E25-13C2-4040-A3A0-36AF2D8660EA}" type="sibTrans" cxnId="{20D1D66F-2E38-4FCF-AD77-8A57E4BEA93F}">
      <dgm:prSet/>
      <dgm:spPr/>
      <dgm:t>
        <a:bodyPr/>
        <a:lstStyle/>
        <a:p>
          <a:endParaRPr lang="en-US"/>
        </a:p>
      </dgm:t>
    </dgm:pt>
    <dgm:pt modelId="{BA815956-BA7B-4D73-A4DD-2FEDC0980E9A}">
      <dgm:prSet phldrT="[Text]"/>
      <dgm:spPr/>
      <dgm:t>
        <a:bodyPr/>
        <a:lstStyle/>
        <a:p>
          <a:r>
            <a:rPr lang="en-US"/>
            <a:t>2.00% APR</a:t>
          </a:r>
        </a:p>
      </dgm:t>
    </dgm:pt>
    <dgm:pt modelId="{E186D19F-5BA4-42AD-8B07-7C4A5F717CF5}" type="parTrans" cxnId="{CF8B9100-C54E-4E91-8FEA-7D01E44E5B87}">
      <dgm:prSet/>
      <dgm:spPr/>
      <dgm:t>
        <a:bodyPr/>
        <a:lstStyle/>
        <a:p>
          <a:endParaRPr lang="en-US"/>
        </a:p>
      </dgm:t>
    </dgm:pt>
    <dgm:pt modelId="{F801B6E1-B6AA-426B-BE17-CFB10E33AE74}" type="sibTrans" cxnId="{CF8B9100-C54E-4E91-8FEA-7D01E44E5B87}">
      <dgm:prSet/>
      <dgm:spPr/>
      <dgm:t>
        <a:bodyPr/>
        <a:lstStyle/>
        <a:p>
          <a:endParaRPr lang="en-US"/>
        </a:p>
      </dgm:t>
    </dgm:pt>
    <dgm:pt modelId="{68494CBB-A0D4-405A-A79B-BE6EFECBFFC5}">
      <dgm:prSet phldrT="[Text]"/>
      <dgm:spPr/>
      <dgm:t>
        <a:bodyPr/>
        <a:lstStyle/>
        <a:p>
          <a:r>
            <a:rPr lang="en-US"/>
            <a:t>Bank 3</a:t>
          </a:r>
        </a:p>
      </dgm:t>
    </dgm:pt>
    <dgm:pt modelId="{857FB31D-74A5-4C4A-B765-F8388C4EB066}" type="parTrans" cxnId="{649EEBC4-7186-4697-9E91-5961CBE830EC}">
      <dgm:prSet/>
      <dgm:spPr/>
      <dgm:t>
        <a:bodyPr/>
        <a:lstStyle/>
        <a:p>
          <a:endParaRPr lang="en-US"/>
        </a:p>
      </dgm:t>
    </dgm:pt>
    <dgm:pt modelId="{D8F600B9-B7DD-48CC-9BC4-09819386B71F}" type="sibTrans" cxnId="{649EEBC4-7186-4697-9E91-5961CBE830EC}">
      <dgm:prSet phldrT="3"/>
      <dgm:spPr/>
      <dgm:t>
        <a:bodyPr/>
        <a:lstStyle/>
        <a:p>
          <a:r>
            <a:rPr lang="en-US"/>
            <a:t>3</a:t>
          </a:r>
        </a:p>
      </dgm:t>
    </dgm:pt>
    <dgm:pt modelId="{5857FBD3-7727-4B6F-A6BB-CADBE1646689}">
      <dgm:prSet phldrT="[Text]"/>
      <dgm:spPr/>
      <dgm:t>
        <a:bodyPr/>
        <a:lstStyle/>
        <a:p>
          <a:r>
            <a:rPr lang="en-US"/>
            <a:t>$1,000 minimum deposit</a:t>
          </a:r>
        </a:p>
      </dgm:t>
    </dgm:pt>
    <dgm:pt modelId="{CB85CD78-F094-44BB-AEFF-870E60429AD8}" type="parTrans" cxnId="{01E8F2E2-ABCE-468B-847B-977AFAE17152}">
      <dgm:prSet/>
      <dgm:spPr/>
      <dgm:t>
        <a:bodyPr/>
        <a:lstStyle/>
        <a:p>
          <a:endParaRPr lang="en-US"/>
        </a:p>
      </dgm:t>
    </dgm:pt>
    <dgm:pt modelId="{A2C6EC23-36AD-46CC-967A-B8A00D73392B}" type="sibTrans" cxnId="{01E8F2E2-ABCE-468B-847B-977AFAE17152}">
      <dgm:prSet/>
      <dgm:spPr/>
      <dgm:t>
        <a:bodyPr/>
        <a:lstStyle/>
        <a:p>
          <a:endParaRPr lang="en-US"/>
        </a:p>
      </dgm:t>
    </dgm:pt>
    <dgm:pt modelId="{8D76775D-CA38-4188-B813-DBC06180E41C}">
      <dgm:prSet phldrT="[Text]"/>
      <dgm:spPr/>
      <dgm:t>
        <a:bodyPr/>
        <a:lstStyle/>
        <a:p>
          <a:r>
            <a:rPr lang="en-US"/>
            <a:t>1.75% APR</a:t>
          </a:r>
        </a:p>
      </dgm:t>
    </dgm:pt>
    <dgm:pt modelId="{8ABFD352-B259-44D4-89A9-2827ECB60397}" type="parTrans" cxnId="{099AA849-A4F4-445B-9E9E-98D798AE8092}">
      <dgm:prSet/>
      <dgm:spPr/>
      <dgm:t>
        <a:bodyPr/>
        <a:lstStyle/>
        <a:p>
          <a:endParaRPr lang="en-US"/>
        </a:p>
      </dgm:t>
    </dgm:pt>
    <dgm:pt modelId="{2E5509C8-8EA2-42F6-B390-D40757A2F2C6}" type="sibTrans" cxnId="{099AA849-A4F4-445B-9E9E-98D798AE8092}">
      <dgm:prSet/>
      <dgm:spPr/>
      <dgm:t>
        <a:bodyPr/>
        <a:lstStyle/>
        <a:p>
          <a:endParaRPr lang="en-US"/>
        </a:p>
      </dgm:t>
    </dgm:pt>
    <dgm:pt modelId="{8196AEAD-DFD1-422D-815B-26CD81B78C3F}">
      <dgm:prSet phldrT="[Text]"/>
      <dgm:spPr/>
      <dgm:t>
        <a:bodyPr/>
        <a:lstStyle/>
        <a:p>
          <a:r>
            <a:rPr lang="en-US"/>
            <a:t>No fees</a:t>
          </a:r>
        </a:p>
      </dgm:t>
    </dgm:pt>
    <dgm:pt modelId="{942BCE35-42F6-460E-98F2-5BAED140CC21}" type="parTrans" cxnId="{16500573-C9C8-46F0-ABCE-ADE39114C34C}">
      <dgm:prSet/>
      <dgm:spPr/>
      <dgm:t>
        <a:bodyPr/>
        <a:lstStyle/>
        <a:p>
          <a:endParaRPr lang="en-US"/>
        </a:p>
      </dgm:t>
    </dgm:pt>
    <dgm:pt modelId="{27334911-005F-4734-8791-170D9F387291}" type="sibTrans" cxnId="{16500573-C9C8-46F0-ABCE-ADE39114C34C}">
      <dgm:prSet/>
      <dgm:spPr/>
      <dgm:t>
        <a:bodyPr/>
        <a:lstStyle/>
        <a:p>
          <a:endParaRPr lang="en-US"/>
        </a:p>
      </dgm:t>
    </dgm:pt>
    <dgm:pt modelId="{43529BE2-DFE1-4D79-A1AA-2E9804B39FF0}">
      <dgm:prSet phldrT="[Text]"/>
      <dgm:spPr/>
      <dgm:t>
        <a:bodyPr/>
        <a:lstStyle/>
        <a:p>
          <a:r>
            <a:rPr lang="en-US"/>
            <a:t>No fees</a:t>
          </a:r>
        </a:p>
      </dgm:t>
    </dgm:pt>
    <dgm:pt modelId="{A6126493-7EAF-4BB3-A474-B2744B7CF745}" type="parTrans" cxnId="{A8323239-90DA-4411-900A-4702AC1990B1}">
      <dgm:prSet/>
      <dgm:spPr/>
      <dgm:t>
        <a:bodyPr/>
        <a:lstStyle/>
        <a:p>
          <a:endParaRPr lang="en-US"/>
        </a:p>
      </dgm:t>
    </dgm:pt>
    <dgm:pt modelId="{090CBA82-DB1F-4949-A445-D5F23ED3A98F}" type="sibTrans" cxnId="{A8323239-90DA-4411-900A-4702AC1990B1}">
      <dgm:prSet/>
      <dgm:spPr/>
      <dgm:t>
        <a:bodyPr/>
        <a:lstStyle/>
        <a:p>
          <a:endParaRPr lang="en-US"/>
        </a:p>
      </dgm:t>
    </dgm:pt>
    <dgm:pt modelId="{9FFDE56C-61DE-4148-837B-40BCB40CA805}">
      <dgm:prSet phldrT="[Text]"/>
      <dgm:spPr/>
      <dgm:t>
        <a:bodyPr/>
        <a:lstStyle/>
        <a:p>
          <a:r>
            <a:rPr lang="en-US"/>
            <a:t>No fees</a:t>
          </a:r>
        </a:p>
      </dgm:t>
    </dgm:pt>
    <dgm:pt modelId="{411EAFC6-1030-4080-9609-3CB817A9E6B1}" type="parTrans" cxnId="{76E934DE-2766-4BAB-B366-235CC41BB00D}">
      <dgm:prSet/>
      <dgm:spPr/>
      <dgm:t>
        <a:bodyPr/>
        <a:lstStyle/>
        <a:p>
          <a:endParaRPr lang="en-US"/>
        </a:p>
      </dgm:t>
    </dgm:pt>
    <dgm:pt modelId="{9C672C53-FD79-4C2A-822B-569F951AD2D4}" type="sibTrans" cxnId="{76E934DE-2766-4BAB-B366-235CC41BB00D}">
      <dgm:prSet/>
      <dgm:spPr/>
      <dgm:t>
        <a:bodyPr/>
        <a:lstStyle/>
        <a:p>
          <a:endParaRPr lang="en-US"/>
        </a:p>
      </dgm:t>
    </dgm:pt>
    <dgm:pt modelId="{56A67244-82C4-4B33-A773-2A4E34C4C3B5}">
      <dgm:prSet phldrT="[Text]"/>
      <dgm:spPr/>
      <dgm:t>
        <a:bodyPr/>
        <a:lstStyle/>
        <a:p>
          <a:r>
            <a:rPr lang="en-US"/>
            <a:t>72 month term</a:t>
          </a:r>
        </a:p>
      </dgm:t>
    </dgm:pt>
    <dgm:pt modelId="{3DF41FD1-EDC6-498E-B936-CE9518E0B205}" type="parTrans" cxnId="{65C4B3DC-9B7D-4DAC-9B9E-D3497DDF33C9}">
      <dgm:prSet/>
      <dgm:spPr/>
      <dgm:t>
        <a:bodyPr/>
        <a:lstStyle/>
        <a:p>
          <a:endParaRPr lang="en-US"/>
        </a:p>
      </dgm:t>
    </dgm:pt>
    <dgm:pt modelId="{57340D4A-39C5-42F6-A5DF-1C1E437C9549}" type="sibTrans" cxnId="{65C4B3DC-9B7D-4DAC-9B9E-D3497DDF33C9}">
      <dgm:prSet/>
      <dgm:spPr/>
      <dgm:t>
        <a:bodyPr/>
        <a:lstStyle/>
        <a:p>
          <a:endParaRPr lang="en-US"/>
        </a:p>
      </dgm:t>
    </dgm:pt>
    <dgm:pt modelId="{629EF7AA-D4CC-472D-A401-FAAA76BB8F70}">
      <dgm:prSet phldrT="[Text]"/>
      <dgm:spPr/>
      <dgm:t>
        <a:bodyPr/>
        <a:lstStyle/>
        <a:p>
          <a:r>
            <a:rPr lang="en-US"/>
            <a:t>60 month term</a:t>
          </a:r>
        </a:p>
      </dgm:t>
    </dgm:pt>
    <dgm:pt modelId="{CE2DEBBA-C89E-47AA-A8F9-D17B0F8AB246}" type="parTrans" cxnId="{7A05F88F-BFB6-4F5F-8DFF-85DEABF97088}">
      <dgm:prSet/>
      <dgm:spPr/>
      <dgm:t>
        <a:bodyPr/>
        <a:lstStyle/>
        <a:p>
          <a:endParaRPr lang="en-US"/>
        </a:p>
      </dgm:t>
    </dgm:pt>
    <dgm:pt modelId="{B1F362E3-8495-47D6-A892-F92C9163E2FA}" type="sibTrans" cxnId="{7A05F88F-BFB6-4F5F-8DFF-85DEABF97088}">
      <dgm:prSet/>
      <dgm:spPr/>
      <dgm:t>
        <a:bodyPr/>
        <a:lstStyle/>
        <a:p>
          <a:endParaRPr lang="en-US"/>
        </a:p>
      </dgm:t>
    </dgm:pt>
    <dgm:pt modelId="{97F82B61-460B-47E0-80E7-DE9C19BE6C94}">
      <dgm:prSet phldrT="[Text]"/>
      <dgm:spPr/>
      <dgm:t>
        <a:bodyPr/>
        <a:lstStyle/>
        <a:p>
          <a:r>
            <a:rPr lang="en-US"/>
            <a:t>60 month term</a:t>
          </a:r>
        </a:p>
      </dgm:t>
    </dgm:pt>
    <dgm:pt modelId="{2B86A13A-21CB-4BD3-A594-1BA236B4299B}" type="parTrans" cxnId="{EFB99AF6-AC1B-461F-ABDC-F7B5889F1540}">
      <dgm:prSet/>
      <dgm:spPr/>
      <dgm:t>
        <a:bodyPr/>
        <a:lstStyle/>
        <a:p>
          <a:endParaRPr lang="en-US"/>
        </a:p>
      </dgm:t>
    </dgm:pt>
    <dgm:pt modelId="{CA411248-93DF-40EB-9875-F1435A1E6FA7}" type="sibTrans" cxnId="{EFB99AF6-AC1B-461F-ABDC-F7B5889F1540}">
      <dgm:prSet/>
      <dgm:spPr/>
      <dgm:t>
        <a:bodyPr/>
        <a:lstStyle/>
        <a:p>
          <a:endParaRPr lang="en-US"/>
        </a:p>
      </dgm:t>
    </dgm:pt>
    <dgm:pt modelId="{807052C3-4298-4D0E-BA90-CAB06E58E220}" type="pres">
      <dgm:prSet presAssocID="{ABC9E98D-478C-4F81-B3FA-F391164AC4D9}" presName="Name0" presStyleCnt="0">
        <dgm:presLayoutVars>
          <dgm:animLvl val="lvl"/>
          <dgm:resizeHandles val="exact"/>
        </dgm:presLayoutVars>
      </dgm:prSet>
      <dgm:spPr/>
    </dgm:pt>
    <dgm:pt modelId="{333131F5-09AB-4DD0-908E-4C0DE8352400}" type="pres">
      <dgm:prSet presAssocID="{DBCA7F77-A772-4E5D-9E67-54CF34515781}" presName="compositeNode" presStyleCnt="0">
        <dgm:presLayoutVars>
          <dgm:bulletEnabled val="1"/>
        </dgm:presLayoutVars>
      </dgm:prSet>
      <dgm:spPr/>
    </dgm:pt>
    <dgm:pt modelId="{38D2831C-1AC3-485A-99D0-E502EE1905C2}" type="pres">
      <dgm:prSet presAssocID="{DBCA7F77-A772-4E5D-9E67-54CF34515781}" presName="bgRect" presStyleLbl="bgAccFollowNode1" presStyleIdx="0" presStyleCnt="3"/>
      <dgm:spPr/>
    </dgm:pt>
    <dgm:pt modelId="{4236E312-25B8-4757-BEC3-2011F8A8D8FA}" type="pres">
      <dgm:prSet presAssocID="{1C3923DC-9E5D-402D-B0EA-655C80D537C8}" presName="sibTransNodeCircle" presStyleLbl="alignNode1" presStyleIdx="0" presStyleCnt="6">
        <dgm:presLayoutVars>
          <dgm:chMax val="0"/>
          <dgm:bulletEnabled/>
        </dgm:presLayoutVars>
      </dgm:prSet>
      <dgm:spPr/>
    </dgm:pt>
    <dgm:pt modelId="{C9951C70-2AFA-4B86-959E-99DBCD0827A8}" type="pres">
      <dgm:prSet presAssocID="{DBCA7F77-A772-4E5D-9E67-54CF34515781}" presName="bottomLine" presStyleLbl="alignNode1" presStyleIdx="1" presStyleCnt="6">
        <dgm:presLayoutVars/>
      </dgm:prSet>
      <dgm:spPr/>
    </dgm:pt>
    <dgm:pt modelId="{39D7709B-BF3A-43B8-A0E6-AFEEA7B7647A}" type="pres">
      <dgm:prSet presAssocID="{DBCA7F77-A772-4E5D-9E67-54CF34515781}" presName="nodeText" presStyleLbl="bgAccFollowNode1" presStyleIdx="0" presStyleCnt="3">
        <dgm:presLayoutVars>
          <dgm:bulletEnabled val="1"/>
        </dgm:presLayoutVars>
      </dgm:prSet>
      <dgm:spPr/>
    </dgm:pt>
    <dgm:pt modelId="{627A34D5-5B8A-4BDA-A69A-35B4E3176CA4}" type="pres">
      <dgm:prSet presAssocID="{1C3923DC-9E5D-402D-B0EA-655C80D537C8}" presName="sibTrans" presStyleCnt="0"/>
      <dgm:spPr/>
    </dgm:pt>
    <dgm:pt modelId="{F18B4A15-344A-4DC0-B49B-005811FDF563}" type="pres">
      <dgm:prSet presAssocID="{B66311DA-396C-41AE-A478-B23652A9EC9A}" presName="compositeNode" presStyleCnt="0">
        <dgm:presLayoutVars>
          <dgm:bulletEnabled val="1"/>
        </dgm:presLayoutVars>
      </dgm:prSet>
      <dgm:spPr/>
    </dgm:pt>
    <dgm:pt modelId="{80D1838F-15CC-4AE7-B314-274C9B0E26FA}" type="pres">
      <dgm:prSet presAssocID="{B66311DA-396C-41AE-A478-B23652A9EC9A}" presName="bgRect" presStyleLbl="bgAccFollowNode1" presStyleIdx="1" presStyleCnt="3"/>
      <dgm:spPr/>
    </dgm:pt>
    <dgm:pt modelId="{8FEC3006-FBF9-497B-9AA5-715DBED48CEB}" type="pres">
      <dgm:prSet presAssocID="{2E225055-55AD-409B-A2FC-CBC173463749}" presName="sibTransNodeCircle" presStyleLbl="alignNode1" presStyleIdx="2" presStyleCnt="6">
        <dgm:presLayoutVars>
          <dgm:chMax val="0"/>
          <dgm:bulletEnabled/>
        </dgm:presLayoutVars>
      </dgm:prSet>
      <dgm:spPr/>
    </dgm:pt>
    <dgm:pt modelId="{0C269901-E5B2-4E39-BF74-7FA437F662AB}" type="pres">
      <dgm:prSet presAssocID="{B66311DA-396C-41AE-A478-B23652A9EC9A}" presName="bottomLine" presStyleLbl="alignNode1" presStyleIdx="3" presStyleCnt="6">
        <dgm:presLayoutVars/>
      </dgm:prSet>
      <dgm:spPr/>
    </dgm:pt>
    <dgm:pt modelId="{60F5D3A2-58DB-4F0B-8B48-6CB5E7396E61}" type="pres">
      <dgm:prSet presAssocID="{B66311DA-396C-41AE-A478-B23652A9EC9A}" presName="nodeText" presStyleLbl="bgAccFollowNode1" presStyleIdx="1" presStyleCnt="3">
        <dgm:presLayoutVars>
          <dgm:bulletEnabled val="1"/>
        </dgm:presLayoutVars>
      </dgm:prSet>
      <dgm:spPr/>
    </dgm:pt>
    <dgm:pt modelId="{AAE3B6D0-3C16-402F-8CAD-0D94A12A3B17}" type="pres">
      <dgm:prSet presAssocID="{2E225055-55AD-409B-A2FC-CBC173463749}" presName="sibTrans" presStyleCnt="0"/>
      <dgm:spPr/>
    </dgm:pt>
    <dgm:pt modelId="{490CBF03-2952-4647-AF4B-5C1E3E357AFD}" type="pres">
      <dgm:prSet presAssocID="{68494CBB-A0D4-405A-A79B-BE6EFECBFFC5}" presName="compositeNode" presStyleCnt="0">
        <dgm:presLayoutVars>
          <dgm:bulletEnabled val="1"/>
        </dgm:presLayoutVars>
      </dgm:prSet>
      <dgm:spPr/>
    </dgm:pt>
    <dgm:pt modelId="{B21FB356-B8C8-4DE0-9054-3FB0A99BF0FD}" type="pres">
      <dgm:prSet presAssocID="{68494CBB-A0D4-405A-A79B-BE6EFECBFFC5}" presName="bgRect" presStyleLbl="bgAccFollowNode1" presStyleIdx="2" presStyleCnt="3"/>
      <dgm:spPr/>
    </dgm:pt>
    <dgm:pt modelId="{7FC1C1A1-65BC-4538-BCDE-A2B627A5AD68}" type="pres">
      <dgm:prSet presAssocID="{D8F600B9-B7DD-48CC-9BC4-09819386B71F}" presName="sibTransNodeCircle" presStyleLbl="alignNode1" presStyleIdx="4" presStyleCnt="6">
        <dgm:presLayoutVars>
          <dgm:chMax val="0"/>
          <dgm:bulletEnabled/>
        </dgm:presLayoutVars>
      </dgm:prSet>
      <dgm:spPr/>
    </dgm:pt>
    <dgm:pt modelId="{DA63BFCE-F7E4-4244-93DB-9BD185F79AF5}" type="pres">
      <dgm:prSet presAssocID="{68494CBB-A0D4-405A-A79B-BE6EFECBFFC5}" presName="bottomLine" presStyleLbl="alignNode1" presStyleIdx="5" presStyleCnt="6">
        <dgm:presLayoutVars/>
      </dgm:prSet>
      <dgm:spPr/>
    </dgm:pt>
    <dgm:pt modelId="{F0D4B669-D541-4E07-98A8-C2500018CEC5}" type="pres">
      <dgm:prSet presAssocID="{68494CBB-A0D4-405A-A79B-BE6EFECBFFC5}" presName="nodeText" presStyleLbl="bgAccFollowNode1" presStyleIdx="2" presStyleCnt="3">
        <dgm:presLayoutVars>
          <dgm:bulletEnabled val="1"/>
        </dgm:presLayoutVars>
      </dgm:prSet>
      <dgm:spPr/>
    </dgm:pt>
  </dgm:ptLst>
  <dgm:cxnLst>
    <dgm:cxn modelId="{CF8B9100-C54E-4E91-8FEA-7D01E44E5B87}" srcId="{B66311DA-396C-41AE-A478-B23652A9EC9A}" destId="{BA815956-BA7B-4D73-A4DD-2FEDC0980E9A}" srcOrd="1" destOrd="0" parTransId="{E186D19F-5BA4-42AD-8B07-7C4A5F717CF5}" sibTransId="{F801B6E1-B6AA-426B-BE17-CFB10E33AE74}"/>
    <dgm:cxn modelId="{AACEEF0F-5978-4B5F-80FD-0AC15C883599}" type="presOf" srcId="{1C3923DC-9E5D-402D-B0EA-655C80D537C8}" destId="{4236E312-25B8-4757-BEC3-2011F8A8D8FA}" srcOrd="0" destOrd="0" presId="urn:microsoft.com/office/officeart/2016/7/layout/BasicLinearProcessNumbered"/>
    <dgm:cxn modelId="{19C25D12-26EC-4A72-A10B-9D1EE4A95356}" type="presOf" srcId="{9FFDE56C-61DE-4148-837B-40BCB40CA805}" destId="{F0D4B669-D541-4E07-98A8-C2500018CEC5}" srcOrd="0" destOrd="4" presId="urn:microsoft.com/office/officeart/2016/7/layout/BasicLinearProcessNumbered"/>
    <dgm:cxn modelId="{E95C3215-2EDB-4F5A-B217-65C74557BB09}" srcId="{ABC9E98D-478C-4F81-B3FA-F391164AC4D9}" destId="{B66311DA-396C-41AE-A478-B23652A9EC9A}" srcOrd="1" destOrd="0" parTransId="{A76F6378-6257-4AE1-828E-E57B754CF173}" sibTransId="{2E225055-55AD-409B-A2FC-CBC173463749}"/>
    <dgm:cxn modelId="{7AD48327-176C-4079-8216-85EF82040756}" type="presOf" srcId="{43529BE2-DFE1-4D79-A1AA-2E9804B39FF0}" destId="{60F5D3A2-58DB-4F0B-8B48-6CB5E7396E61}" srcOrd="0" destOrd="4" presId="urn:microsoft.com/office/officeart/2016/7/layout/BasicLinearProcessNumbered"/>
    <dgm:cxn modelId="{62AC7132-A76D-45E9-B4EA-2E1AD2DE314B}" type="presOf" srcId="{56A67244-82C4-4B33-A773-2A4E34C4C3B5}" destId="{39D7709B-BF3A-43B8-A0E6-AFEEA7B7647A}" srcOrd="0" destOrd="3" presId="urn:microsoft.com/office/officeart/2016/7/layout/BasicLinearProcessNumbered"/>
    <dgm:cxn modelId="{A8323239-90DA-4411-900A-4702AC1990B1}" srcId="{B66311DA-396C-41AE-A478-B23652A9EC9A}" destId="{43529BE2-DFE1-4D79-A1AA-2E9804B39FF0}" srcOrd="3" destOrd="0" parTransId="{A6126493-7EAF-4BB3-A474-B2744B7CF745}" sibTransId="{090CBA82-DB1F-4949-A445-D5F23ED3A98F}"/>
    <dgm:cxn modelId="{796F423F-C1D3-4498-A639-792D055C1576}" type="presOf" srcId="{2E225055-55AD-409B-A2FC-CBC173463749}" destId="{8FEC3006-FBF9-497B-9AA5-715DBED48CEB}" srcOrd="0" destOrd="0" presId="urn:microsoft.com/office/officeart/2016/7/layout/BasicLinearProcessNumbered"/>
    <dgm:cxn modelId="{A977DD5D-3129-49AB-B7BB-F050D51A56EE}" type="presOf" srcId="{8D76775D-CA38-4188-B813-DBC06180E41C}" destId="{F0D4B669-D541-4E07-98A8-C2500018CEC5}" srcOrd="0" destOrd="2" presId="urn:microsoft.com/office/officeart/2016/7/layout/BasicLinearProcessNumbered"/>
    <dgm:cxn modelId="{00310E43-C558-467D-82E0-97E231E62350}" type="presOf" srcId="{DBCA7F77-A772-4E5D-9E67-54CF34515781}" destId="{38D2831C-1AC3-485A-99D0-E502EE1905C2}" srcOrd="0" destOrd="0" presId="urn:microsoft.com/office/officeart/2016/7/layout/BasicLinearProcessNumbered"/>
    <dgm:cxn modelId="{099AA849-A4F4-445B-9E9E-98D798AE8092}" srcId="{68494CBB-A0D4-405A-A79B-BE6EFECBFFC5}" destId="{8D76775D-CA38-4188-B813-DBC06180E41C}" srcOrd="1" destOrd="0" parTransId="{8ABFD352-B259-44D4-89A9-2827ECB60397}" sibTransId="{2E5509C8-8EA2-42F6-B390-D40757A2F2C6}"/>
    <dgm:cxn modelId="{6862694F-72FF-4B78-8375-B3C725C5F1AB}" srcId="{ABC9E98D-478C-4F81-B3FA-F391164AC4D9}" destId="{DBCA7F77-A772-4E5D-9E67-54CF34515781}" srcOrd="0" destOrd="0" parTransId="{80C1395D-B3D0-4F1D-BB5A-9B8A8004045D}" sibTransId="{1C3923DC-9E5D-402D-B0EA-655C80D537C8}"/>
    <dgm:cxn modelId="{20D1D66F-2E38-4FCF-AD77-8A57E4BEA93F}" srcId="{B66311DA-396C-41AE-A478-B23652A9EC9A}" destId="{557A0BC3-D73E-4753-A12F-A363C1CD0F7F}" srcOrd="0" destOrd="0" parTransId="{6639E815-D41B-41E3-B9E9-BBA26D89F4C2}" sibTransId="{CDBA7E25-13C2-4040-A3A0-36AF2D8660EA}"/>
    <dgm:cxn modelId="{16500573-C9C8-46F0-ABCE-ADE39114C34C}" srcId="{DBCA7F77-A772-4E5D-9E67-54CF34515781}" destId="{8196AEAD-DFD1-422D-815B-26CD81B78C3F}" srcOrd="3" destOrd="0" parTransId="{942BCE35-42F6-460E-98F2-5BAED140CC21}" sibTransId="{27334911-005F-4734-8791-170D9F387291}"/>
    <dgm:cxn modelId="{5FBAC476-FAE0-47D7-8E38-1C9376678529}" type="presOf" srcId="{B66311DA-396C-41AE-A478-B23652A9EC9A}" destId="{60F5D3A2-58DB-4F0B-8B48-6CB5E7396E61}" srcOrd="1" destOrd="0" presId="urn:microsoft.com/office/officeart/2016/7/layout/BasicLinearProcessNumbered"/>
    <dgm:cxn modelId="{D8090481-9C67-4E06-AE43-BFA457CDA6FE}" type="presOf" srcId="{68494CBB-A0D4-405A-A79B-BE6EFECBFFC5}" destId="{F0D4B669-D541-4E07-98A8-C2500018CEC5}" srcOrd="1" destOrd="0" presId="urn:microsoft.com/office/officeart/2016/7/layout/BasicLinearProcessNumbered"/>
    <dgm:cxn modelId="{D6AA998D-65EF-4E2B-9938-60F6E0EB6095}" type="presOf" srcId="{DBCA7F77-A772-4E5D-9E67-54CF34515781}" destId="{39D7709B-BF3A-43B8-A0E6-AFEEA7B7647A}" srcOrd="1" destOrd="0" presId="urn:microsoft.com/office/officeart/2016/7/layout/BasicLinearProcessNumbered"/>
    <dgm:cxn modelId="{AA1C5E8E-74DC-4BF1-87B6-28E60681E674}" srcId="{DBCA7F77-A772-4E5D-9E67-54CF34515781}" destId="{5E4EB1F0-5F55-4571-AFEE-7F0BA0712ECB}" srcOrd="1" destOrd="0" parTransId="{52E0F016-E42F-43D4-8F63-7C892D094815}" sibTransId="{5183920C-09C7-46B7-AA13-2A0C5031179A}"/>
    <dgm:cxn modelId="{A3FDF78E-B6B6-4B7D-9FB5-8CCCE76A692D}" type="presOf" srcId="{CE6E1D2E-D95E-4B1D-8FDB-43937DD06FD2}" destId="{39D7709B-BF3A-43B8-A0E6-AFEEA7B7647A}" srcOrd="0" destOrd="1" presId="urn:microsoft.com/office/officeart/2016/7/layout/BasicLinearProcessNumbered"/>
    <dgm:cxn modelId="{7A05F88F-BFB6-4F5F-8DFF-85DEABF97088}" srcId="{B66311DA-396C-41AE-A478-B23652A9EC9A}" destId="{629EF7AA-D4CC-472D-A401-FAAA76BB8F70}" srcOrd="2" destOrd="0" parTransId="{CE2DEBBA-C89E-47AA-A8F9-D17B0F8AB246}" sibTransId="{B1F362E3-8495-47D6-A892-F92C9163E2FA}"/>
    <dgm:cxn modelId="{51C69E92-4ED6-4C72-AFBC-B4A31A5A81A8}" type="presOf" srcId="{8196AEAD-DFD1-422D-815B-26CD81B78C3F}" destId="{39D7709B-BF3A-43B8-A0E6-AFEEA7B7647A}" srcOrd="0" destOrd="4" presId="urn:microsoft.com/office/officeart/2016/7/layout/BasicLinearProcessNumbered"/>
    <dgm:cxn modelId="{7A678E99-087A-4339-9D12-989BD93C0CD2}" type="presOf" srcId="{97F82B61-460B-47E0-80E7-DE9C19BE6C94}" destId="{F0D4B669-D541-4E07-98A8-C2500018CEC5}" srcOrd="0" destOrd="3" presId="urn:microsoft.com/office/officeart/2016/7/layout/BasicLinearProcessNumbered"/>
    <dgm:cxn modelId="{7A80129A-7144-43D2-A9FB-AE1BFC2764A6}" srcId="{DBCA7F77-A772-4E5D-9E67-54CF34515781}" destId="{CE6E1D2E-D95E-4B1D-8FDB-43937DD06FD2}" srcOrd="0" destOrd="0" parTransId="{FF3C25B4-91CD-4582-AC6D-41E0D59A9A9A}" sibTransId="{B4FA4C4F-3374-49DD-88F0-7A4DBFF86EE3}"/>
    <dgm:cxn modelId="{E6E3B1A4-99A4-4EED-B1BC-19A0D91F8BE5}" type="presOf" srcId="{BA815956-BA7B-4D73-A4DD-2FEDC0980E9A}" destId="{60F5D3A2-58DB-4F0B-8B48-6CB5E7396E61}" srcOrd="0" destOrd="2" presId="urn:microsoft.com/office/officeart/2016/7/layout/BasicLinearProcessNumbered"/>
    <dgm:cxn modelId="{B9EEE1A4-4165-4B4F-8D2C-A928FE4F0067}" type="presOf" srcId="{ABC9E98D-478C-4F81-B3FA-F391164AC4D9}" destId="{807052C3-4298-4D0E-BA90-CAB06E58E220}" srcOrd="0" destOrd="0" presId="urn:microsoft.com/office/officeart/2016/7/layout/BasicLinearProcessNumbered"/>
    <dgm:cxn modelId="{5B91F5A5-3C2E-4354-86C2-E36FC6EAAF8F}" type="presOf" srcId="{D8F600B9-B7DD-48CC-9BC4-09819386B71F}" destId="{7FC1C1A1-65BC-4538-BCDE-A2B627A5AD68}" srcOrd="0" destOrd="0" presId="urn:microsoft.com/office/officeart/2016/7/layout/BasicLinearProcessNumbered"/>
    <dgm:cxn modelId="{025F54B6-4EC3-4335-B463-45D6D94BD835}" type="presOf" srcId="{629EF7AA-D4CC-472D-A401-FAAA76BB8F70}" destId="{60F5D3A2-58DB-4F0B-8B48-6CB5E7396E61}" srcOrd="0" destOrd="3" presId="urn:microsoft.com/office/officeart/2016/7/layout/BasicLinearProcessNumbered"/>
    <dgm:cxn modelId="{4249F6BD-B22D-4601-8EE8-8BC6E2D1FB12}" type="presOf" srcId="{5E4EB1F0-5F55-4571-AFEE-7F0BA0712ECB}" destId="{39D7709B-BF3A-43B8-A0E6-AFEEA7B7647A}" srcOrd="0" destOrd="2" presId="urn:microsoft.com/office/officeart/2016/7/layout/BasicLinearProcessNumbered"/>
    <dgm:cxn modelId="{649EEBC4-7186-4697-9E91-5961CBE830EC}" srcId="{ABC9E98D-478C-4F81-B3FA-F391164AC4D9}" destId="{68494CBB-A0D4-405A-A79B-BE6EFECBFFC5}" srcOrd="2" destOrd="0" parTransId="{857FB31D-74A5-4C4A-B765-F8388C4EB066}" sibTransId="{D8F600B9-B7DD-48CC-9BC4-09819386B71F}"/>
    <dgm:cxn modelId="{2D2158C6-E194-479E-9582-145B6600C851}" type="presOf" srcId="{68494CBB-A0D4-405A-A79B-BE6EFECBFFC5}" destId="{B21FB356-B8C8-4DE0-9054-3FB0A99BF0FD}" srcOrd="0" destOrd="0" presId="urn:microsoft.com/office/officeart/2016/7/layout/BasicLinearProcessNumbered"/>
    <dgm:cxn modelId="{A05A0ECF-7D80-4C32-B99B-A9E727687082}" type="presOf" srcId="{557A0BC3-D73E-4753-A12F-A363C1CD0F7F}" destId="{60F5D3A2-58DB-4F0B-8B48-6CB5E7396E61}" srcOrd="0" destOrd="1" presId="urn:microsoft.com/office/officeart/2016/7/layout/BasicLinearProcessNumbered"/>
    <dgm:cxn modelId="{CAC8C7D2-2321-4D55-BC10-86EF1F842ED2}" type="presOf" srcId="{5857FBD3-7727-4B6F-A6BB-CADBE1646689}" destId="{F0D4B669-D541-4E07-98A8-C2500018CEC5}" srcOrd="0" destOrd="1" presId="urn:microsoft.com/office/officeart/2016/7/layout/BasicLinearProcessNumbered"/>
    <dgm:cxn modelId="{65C4B3DC-9B7D-4DAC-9B9E-D3497DDF33C9}" srcId="{DBCA7F77-A772-4E5D-9E67-54CF34515781}" destId="{56A67244-82C4-4B33-A773-2A4E34C4C3B5}" srcOrd="2" destOrd="0" parTransId="{3DF41FD1-EDC6-498E-B936-CE9518E0B205}" sibTransId="{57340D4A-39C5-42F6-A5DF-1C1E437C9549}"/>
    <dgm:cxn modelId="{76E934DE-2766-4BAB-B366-235CC41BB00D}" srcId="{68494CBB-A0D4-405A-A79B-BE6EFECBFFC5}" destId="{9FFDE56C-61DE-4148-837B-40BCB40CA805}" srcOrd="3" destOrd="0" parTransId="{411EAFC6-1030-4080-9609-3CB817A9E6B1}" sibTransId="{9C672C53-FD79-4C2A-822B-569F951AD2D4}"/>
    <dgm:cxn modelId="{01E8F2E2-ABCE-468B-847B-977AFAE17152}" srcId="{68494CBB-A0D4-405A-A79B-BE6EFECBFFC5}" destId="{5857FBD3-7727-4B6F-A6BB-CADBE1646689}" srcOrd="0" destOrd="0" parTransId="{CB85CD78-F094-44BB-AEFF-870E60429AD8}" sibTransId="{A2C6EC23-36AD-46CC-967A-B8A00D73392B}"/>
    <dgm:cxn modelId="{EFB99AF6-AC1B-461F-ABDC-F7B5889F1540}" srcId="{68494CBB-A0D4-405A-A79B-BE6EFECBFFC5}" destId="{97F82B61-460B-47E0-80E7-DE9C19BE6C94}" srcOrd="2" destOrd="0" parTransId="{2B86A13A-21CB-4BD3-A594-1BA236B4299B}" sibTransId="{CA411248-93DF-40EB-9875-F1435A1E6FA7}"/>
    <dgm:cxn modelId="{5D3C8BFB-F849-459F-8E78-211C7281FD6C}" type="presOf" srcId="{B66311DA-396C-41AE-A478-B23652A9EC9A}" destId="{80D1838F-15CC-4AE7-B314-274C9B0E26FA}" srcOrd="0" destOrd="0" presId="urn:microsoft.com/office/officeart/2016/7/layout/BasicLinearProcessNumbered"/>
    <dgm:cxn modelId="{3DB1C51A-252E-43FF-BD2C-C349AB972758}" type="presParOf" srcId="{807052C3-4298-4D0E-BA90-CAB06E58E220}" destId="{333131F5-09AB-4DD0-908E-4C0DE8352400}" srcOrd="0" destOrd="0" presId="urn:microsoft.com/office/officeart/2016/7/layout/BasicLinearProcessNumbered"/>
    <dgm:cxn modelId="{B0045798-C869-47AB-BB10-8BAB4D3F9CCF}" type="presParOf" srcId="{333131F5-09AB-4DD0-908E-4C0DE8352400}" destId="{38D2831C-1AC3-485A-99D0-E502EE1905C2}" srcOrd="0" destOrd="0" presId="urn:microsoft.com/office/officeart/2016/7/layout/BasicLinearProcessNumbered"/>
    <dgm:cxn modelId="{D8243D02-AD99-46BE-B35B-981598C0BC29}" type="presParOf" srcId="{333131F5-09AB-4DD0-908E-4C0DE8352400}" destId="{4236E312-25B8-4757-BEC3-2011F8A8D8FA}" srcOrd="1" destOrd="0" presId="urn:microsoft.com/office/officeart/2016/7/layout/BasicLinearProcessNumbered"/>
    <dgm:cxn modelId="{6DBF4CFD-C142-490B-94A5-6CCC697FC631}" type="presParOf" srcId="{333131F5-09AB-4DD0-908E-4C0DE8352400}" destId="{C9951C70-2AFA-4B86-959E-99DBCD0827A8}" srcOrd="2" destOrd="0" presId="urn:microsoft.com/office/officeart/2016/7/layout/BasicLinearProcessNumbered"/>
    <dgm:cxn modelId="{9ED5823C-2706-446B-B837-23EC4575D3EA}" type="presParOf" srcId="{333131F5-09AB-4DD0-908E-4C0DE8352400}" destId="{39D7709B-BF3A-43B8-A0E6-AFEEA7B7647A}" srcOrd="3" destOrd="0" presId="urn:microsoft.com/office/officeart/2016/7/layout/BasicLinearProcessNumbered"/>
    <dgm:cxn modelId="{AE51057C-0071-4E77-8457-8FFEF6B00BCD}" type="presParOf" srcId="{807052C3-4298-4D0E-BA90-CAB06E58E220}" destId="{627A34D5-5B8A-4BDA-A69A-35B4E3176CA4}" srcOrd="1" destOrd="0" presId="urn:microsoft.com/office/officeart/2016/7/layout/BasicLinearProcessNumbered"/>
    <dgm:cxn modelId="{1DF8E392-FD92-4309-BEB8-D3B3338D6CF8}" type="presParOf" srcId="{807052C3-4298-4D0E-BA90-CAB06E58E220}" destId="{F18B4A15-344A-4DC0-B49B-005811FDF563}" srcOrd="2" destOrd="0" presId="urn:microsoft.com/office/officeart/2016/7/layout/BasicLinearProcessNumbered"/>
    <dgm:cxn modelId="{A87E7F03-B214-43C9-BD53-B562F6F8A4EA}" type="presParOf" srcId="{F18B4A15-344A-4DC0-B49B-005811FDF563}" destId="{80D1838F-15CC-4AE7-B314-274C9B0E26FA}" srcOrd="0" destOrd="0" presId="urn:microsoft.com/office/officeart/2016/7/layout/BasicLinearProcessNumbered"/>
    <dgm:cxn modelId="{488ED286-7022-49D3-AB9C-3B35EC36B480}" type="presParOf" srcId="{F18B4A15-344A-4DC0-B49B-005811FDF563}" destId="{8FEC3006-FBF9-497B-9AA5-715DBED48CEB}" srcOrd="1" destOrd="0" presId="urn:microsoft.com/office/officeart/2016/7/layout/BasicLinearProcessNumbered"/>
    <dgm:cxn modelId="{58C3D6DF-3385-4E4B-B5FF-69A16DC85AD1}" type="presParOf" srcId="{F18B4A15-344A-4DC0-B49B-005811FDF563}" destId="{0C269901-E5B2-4E39-BF74-7FA437F662AB}" srcOrd="2" destOrd="0" presId="urn:microsoft.com/office/officeart/2016/7/layout/BasicLinearProcessNumbered"/>
    <dgm:cxn modelId="{E4D5E633-44EE-401F-A072-379C237DBFCE}" type="presParOf" srcId="{F18B4A15-344A-4DC0-B49B-005811FDF563}" destId="{60F5D3A2-58DB-4F0B-8B48-6CB5E7396E61}" srcOrd="3" destOrd="0" presId="urn:microsoft.com/office/officeart/2016/7/layout/BasicLinearProcessNumbered"/>
    <dgm:cxn modelId="{3F246924-E2AA-41D3-8017-8C6D99B75F0E}" type="presParOf" srcId="{807052C3-4298-4D0E-BA90-CAB06E58E220}" destId="{AAE3B6D0-3C16-402F-8CAD-0D94A12A3B17}" srcOrd="3" destOrd="0" presId="urn:microsoft.com/office/officeart/2016/7/layout/BasicLinearProcessNumbered"/>
    <dgm:cxn modelId="{A4C98E79-FA0E-4B60-90BA-F78CEAE89EE0}" type="presParOf" srcId="{807052C3-4298-4D0E-BA90-CAB06E58E220}" destId="{490CBF03-2952-4647-AF4B-5C1E3E357AFD}" srcOrd="4" destOrd="0" presId="urn:microsoft.com/office/officeart/2016/7/layout/BasicLinearProcessNumbered"/>
    <dgm:cxn modelId="{84EDE82B-95CF-450F-8932-A5E91AAB5959}" type="presParOf" srcId="{490CBF03-2952-4647-AF4B-5C1E3E357AFD}" destId="{B21FB356-B8C8-4DE0-9054-3FB0A99BF0FD}" srcOrd="0" destOrd="0" presId="urn:microsoft.com/office/officeart/2016/7/layout/BasicLinearProcessNumbered"/>
    <dgm:cxn modelId="{4E8D7D88-A165-40ED-AE79-8F8AC9FA5E3A}" type="presParOf" srcId="{490CBF03-2952-4647-AF4B-5C1E3E357AFD}" destId="{7FC1C1A1-65BC-4538-BCDE-A2B627A5AD68}" srcOrd="1" destOrd="0" presId="urn:microsoft.com/office/officeart/2016/7/layout/BasicLinearProcessNumbered"/>
    <dgm:cxn modelId="{9CDB81D7-4A63-40BD-A8F5-0C91CC2FC08F}" type="presParOf" srcId="{490CBF03-2952-4647-AF4B-5C1E3E357AFD}" destId="{DA63BFCE-F7E4-4244-93DB-9BD185F79AF5}" srcOrd="2" destOrd="0" presId="urn:microsoft.com/office/officeart/2016/7/layout/BasicLinearProcessNumbered"/>
    <dgm:cxn modelId="{2703B1F0-8563-4773-9909-B58B1D37DA10}" type="presParOf" srcId="{490CBF03-2952-4647-AF4B-5C1E3E357AFD}" destId="{F0D4B669-D541-4E07-98A8-C2500018CEC5}"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8E988-BE4D-44B0-B551-6613BE4D8FEC}">
      <dsp:nvSpPr>
        <dsp:cNvPr id="0" name=""/>
        <dsp:cNvSpPr/>
      </dsp:nvSpPr>
      <dsp:spPr>
        <a:xfrm>
          <a:off x="0" y="329952"/>
          <a:ext cx="7386321" cy="76545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3261" tIns="374904" rIns="5732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Everyday spending</a:t>
          </a:r>
        </a:p>
      </dsp:txBody>
      <dsp:txXfrm>
        <a:off x="0" y="329952"/>
        <a:ext cx="7386321" cy="765450"/>
      </dsp:txXfrm>
    </dsp:sp>
    <dsp:sp modelId="{3C6F082C-51BD-4792-8EC7-CBE2AC4E6D12}">
      <dsp:nvSpPr>
        <dsp:cNvPr id="0" name=""/>
        <dsp:cNvSpPr/>
      </dsp:nvSpPr>
      <dsp:spPr>
        <a:xfrm>
          <a:off x="369316" y="64272"/>
          <a:ext cx="5170424" cy="5313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430" tIns="0" rIns="195430" bIns="0" numCol="1" spcCol="1270" anchor="ctr" anchorCtr="0">
          <a:noAutofit/>
        </a:bodyPr>
        <a:lstStyle/>
        <a:p>
          <a:pPr marL="0" lvl="0" indent="0" algn="l" defTabSz="800100">
            <a:lnSpc>
              <a:spcPct val="90000"/>
            </a:lnSpc>
            <a:spcBef>
              <a:spcPct val="0"/>
            </a:spcBef>
            <a:spcAft>
              <a:spcPct val="35000"/>
            </a:spcAft>
            <a:buNone/>
          </a:pPr>
          <a:r>
            <a:rPr lang="en-US" sz="1800" kern="1200" dirty="0"/>
            <a:t>Checking Account</a:t>
          </a:r>
        </a:p>
      </dsp:txBody>
      <dsp:txXfrm>
        <a:off x="395255" y="90211"/>
        <a:ext cx="5118546" cy="479482"/>
      </dsp:txXfrm>
    </dsp:sp>
    <dsp:sp modelId="{7CD15FBB-749B-4A40-B806-E8D0AC7B38B1}">
      <dsp:nvSpPr>
        <dsp:cNvPr id="0" name=""/>
        <dsp:cNvSpPr/>
      </dsp:nvSpPr>
      <dsp:spPr>
        <a:xfrm>
          <a:off x="0" y="1458282"/>
          <a:ext cx="7386321" cy="76545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3261" tIns="374904" rIns="5732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Low minimum balance</a:t>
          </a:r>
        </a:p>
      </dsp:txBody>
      <dsp:txXfrm>
        <a:off x="0" y="1458282"/>
        <a:ext cx="7386321" cy="765450"/>
      </dsp:txXfrm>
    </dsp:sp>
    <dsp:sp modelId="{1B06E7CE-9482-4139-AFC0-76AF1FE3AAB3}">
      <dsp:nvSpPr>
        <dsp:cNvPr id="0" name=""/>
        <dsp:cNvSpPr/>
      </dsp:nvSpPr>
      <dsp:spPr>
        <a:xfrm>
          <a:off x="369316" y="1192602"/>
          <a:ext cx="5170424" cy="5313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430" tIns="0" rIns="195430" bIns="0" numCol="1" spcCol="1270" anchor="ctr" anchorCtr="0">
          <a:noAutofit/>
        </a:bodyPr>
        <a:lstStyle/>
        <a:p>
          <a:pPr marL="0" lvl="0" indent="0" algn="l" defTabSz="800100">
            <a:lnSpc>
              <a:spcPct val="90000"/>
            </a:lnSpc>
            <a:spcBef>
              <a:spcPct val="0"/>
            </a:spcBef>
            <a:spcAft>
              <a:spcPct val="35000"/>
            </a:spcAft>
            <a:buNone/>
          </a:pPr>
          <a:r>
            <a:rPr lang="en-US" sz="1800" kern="1200" dirty="0"/>
            <a:t>Savings Account</a:t>
          </a:r>
        </a:p>
      </dsp:txBody>
      <dsp:txXfrm>
        <a:off x="395255" y="1218541"/>
        <a:ext cx="5118546" cy="479482"/>
      </dsp:txXfrm>
    </dsp:sp>
    <dsp:sp modelId="{82E37100-CD16-40ED-B949-AD30DF821B1A}">
      <dsp:nvSpPr>
        <dsp:cNvPr id="0" name=""/>
        <dsp:cNvSpPr/>
      </dsp:nvSpPr>
      <dsp:spPr>
        <a:xfrm>
          <a:off x="0" y="2586612"/>
          <a:ext cx="7386321" cy="76545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3261" tIns="374904" rIns="5732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Interest + liquidity</a:t>
          </a:r>
        </a:p>
      </dsp:txBody>
      <dsp:txXfrm>
        <a:off x="0" y="2586612"/>
        <a:ext cx="7386321" cy="765450"/>
      </dsp:txXfrm>
    </dsp:sp>
    <dsp:sp modelId="{D43344EB-1E30-44B0-8290-2ABD9C3FDDB1}">
      <dsp:nvSpPr>
        <dsp:cNvPr id="0" name=""/>
        <dsp:cNvSpPr/>
      </dsp:nvSpPr>
      <dsp:spPr>
        <a:xfrm>
          <a:off x="369316" y="2320932"/>
          <a:ext cx="5170424" cy="5313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430" tIns="0" rIns="195430" bIns="0" numCol="1" spcCol="1270" anchor="ctr" anchorCtr="0">
          <a:noAutofit/>
        </a:bodyPr>
        <a:lstStyle/>
        <a:p>
          <a:pPr marL="0" lvl="0" indent="0" algn="l" defTabSz="800100">
            <a:lnSpc>
              <a:spcPct val="90000"/>
            </a:lnSpc>
            <a:spcBef>
              <a:spcPct val="0"/>
            </a:spcBef>
            <a:spcAft>
              <a:spcPct val="35000"/>
            </a:spcAft>
            <a:buNone/>
          </a:pPr>
          <a:r>
            <a:rPr lang="en-US" sz="1800" kern="1200" dirty="0"/>
            <a:t>Money Market</a:t>
          </a:r>
        </a:p>
      </dsp:txBody>
      <dsp:txXfrm>
        <a:off x="395255" y="2346871"/>
        <a:ext cx="5118546" cy="479482"/>
      </dsp:txXfrm>
    </dsp:sp>
    <dsp:sp modelId="{66F2EBB1-9BEA-4F8E-8043-092BA24BC6E7}">
      <dsp:nvSpPr>
        <dsp:cNvPr id="0" name=""/>
        <dsp:cNvSpPr/>
      </dsp:nvSpPr>
      <dsp:spPr>
        <a:xfrm>
          <a:off x="0" y="3714942"/>
          <a:ext cx="7386321" cy="76545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3261" tIns="374904" rIns="5732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Long-term investing</a:t>
          </a:r>
        </a:p>
      </dsp:txBody>
      <dsp:txXfrm>
        <a:off x="0" y="3714942"/>
        <a:ext cx="7386321" cy="765450"/>
      </dsp:txXfrm>
    </dsp:sp>
    <dsp:sp modelId="{CF16E435-3374-4235-9A56-1D77275AA86B}">
      <dsp:nvSpPr>
        <dsp:cNvPr id="0" name=""/>
        <dsp:cNvSpPr/>
      </dsp:nvSpPr>
      <dsp:spPr>
        <a:xfrm>
          <a:off x="369316" y="3449262"/>
          <a:ext cx="5170424" cy="5313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430" tIns="0" rIns="195430" bIns="0" numCol="1" spcCol="1270" anchor="ctr" anchorCtr="0">
          <a:noAutofit/>
        </a:bodyPr>
        <a:lstStyle/>
        <a:p>
          <a:pPr marL="0" lvl="0" indent="0" algn="l" defTabSz="800100">
            <a:lnSpc>
              <a:spcPct val="90000"/>
            </a:lnSpc>
            <a:spcBef>
              <a:spcPct val="0"/>
            </a:spcBef>
            <a:spcAft>
              <a:spcPct val="35000"/>
            </a:spcAft>
            <a:buNone/>
          </a:pPr>
          <a:r>
            <a:rPr lang="en-US" sz="1800" kern="1200" dirty="0"/>
            <a:t>Certificate of Deposit</a:t>
          </a:r>
        </a:p>
      </dsp:txBody>
      <dsp:txXfrm>
        <a:off x="395255" y="3475201"/>
        <a:ext cx="5118546"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B255D-BD0F-48DB-AA8D-D9D1EEC8275B}">
      <dsp:nvSpPr>
        <dsp:cNvPr id="0" name=""/>
        <dsp:cNvSpPr/>
      </dsp:nvSpPr>
      <dsp:spPr>
        <a:xfrm>
          <a:off x="0" y="1329530"/>
          <a:ext cx="1794229" cy="2511921"/>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885" tIns="330200" rIns="139885" bIns="330200" numCol="1" spcCol="1270" anchor="t" anchorCtr="0">
          <a:noAutofit/>
        </a:bodyPr>
        <a:lstStyle/>
        <a:p>
          <a:pPr marL="0" lvl="0" indent="0" algn="l" defTabSz="577850">
            <a:lnSpc>
              <a:spcPct val="90000"/>
            </a:lnSpc>
            <a:spcBef>
              <a:spcPct val="0"/>
            </a:spcBef>
            <a:spcAft>
              <a:spcPct val="35000"/>
            </a:spcAft>
            <a:buNone/>
          </a:pPr>
          <a:r>
            <a:rPr lang="en-US" sz="1300" kern="1200"/>
            <a:t>Account 1</a:t>
          </a:r>
        </a:p>
        <a:p>
          <a:pPr marL="57150" lvl="1" indent="-57150" algn="l" defTabSz="444500">
            <a:lnSpc>
              <a:spcPct val="90000"/>
            </a:lnSpc>
            <a:spcBef>
              <a:spcPct val="0"/>
            </a:spcBef>
            <a:spcAft>
              <a:spcPct val="15000"/>
            </a:spcAft>
            <a:buChar char="•"/>
          </a:pPr>
          <a:r>
            <a:rPr lang="en-US" sz="1000" kern="1200"/>
            <a:t>$5,000 minimum balance</a:t>
          </a:r>
        </a:p>
        <a:p>
          <a:pPr marL="57150" lvl="1" indent="-57150" algn="l" defTabSz="444500">
            <a:lnSpc>
              <a:spcPct val="90000"/>
            </a:lnSpc>
            <a:spcBef>
              <a:spcPct val="0"/>
            </a:spcBef>
            <a:spcAft>
              <a:spcPct val="15000"/>
            </a:spcAft>
            <a:buChar char="•"/>
          </a:pPr>
          <a:r>
            <a:rPr lang="en-US" sz="1000" kern="1200"/>
            <a:t>.05% APR</a:t>
          </a:r>
        </a:p>
        <a:p>
          <a:pPr marL="57150" lvl="1" indent="-57150" algn="l" defTabSz="444500">
            <a:lnSpc>
              <a:spcPct val="90000"/>
            </a:lnSpc>
            <a:spcBef>
              <a:spcPct val="0"/>
            </a:spcBef>
            <a:spcAft>
              <a:spcPct val="15000"/>
            </a:spcAft>
            <a:buChar char="•"/>
          </a:pPr>
          <a:r>
            <a:rPr lang="en-US" sz="1000" kern="1200"/>
            <a:t>No fees</a:t>
          </a:r>
        </a:p>
      </dsp:txBody>
      <dsp:txXfrm>
        <a:off x="0" y="2284060"/>
        <a:ext cx="1794229" cy="1507152"/>
      </dsp:txXfrm>
    </dsp:sp>
    <dsp:sp modelId="{2FCE47D4-55E0-40B9-9C81-2A59F48A8B4C}">
      <dsp:nvSpPr>
        <dsp:cNvPr id="0" name=""/>
        <dsp:cNvSpPr/>
      </dsp:nvSpPr>
      <dsp:spPr>
        <a:xfrm>
          <a:off x="520326" y="1580723"/>
          <a:ext cx="753576" cy="753576"/>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52" tIns="12700" rIns="58752" bIns="1270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630685" y="1691082"/>
        <a:ext cx="532858" cy="532858"/>
      </dsp:txXfrm>
    </dsp:sp>
    <dsp:sp modelId="{4799AAC3-D0FE-4219-BA12-2FE2A81F2442}">
      <dsp:nvSpPr>
        <dsp:cNvPr id="0" name=""/>
        <dsp:cNvSpPr/>
      </dsp:nvSpPr>
      <dsp:spPr>
        <a:xfrm>
          <a:off x="0" y="3841380"/>
          <a:ext cx="1794229" cy="72"/>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2BF71-C8DB-4C8E-8499-279F5112DC30}">
      <dsp:nvSpPr>
        <dsp:cNvPr id="0" name=""/>
        <dsp:cNvSpPr/>
      </dsp:nvSpPr>
      <dsp:spPr>
        <a:xfrm>
          <a:off x="1973652" y="1329530"/>
          <a:ext cx="1794229" cy="2511921"/>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885" tIns="330200" rIns="139885" bIns="330200" numCol="1" spcCol="1270" anchor="t" anchorCtr="0">
          <a:noAutofit/>
        </a:bodyPr>
        <a:lstStyle/>
        <a:p>
          <a:pPr marL="0" lvl="0" indent="0" algn="l" defTabSz="577850">
            <a:lnSpc>
              <a:spcPct val="90000"/>
            </a:lnSpc>
            <a:spcBef>
              <a:spcPct val="0"/>
            </a:spcBef>
            <a:spcAft>
              <a:spcPct val="35000"/>
            </a:spcAft>
            <a:buNone/>
          </a:pPr>
          <a:r>
            <a:rPr lang="en-US" sz="1300" kern="1200"/>
            <a:t>Account 2</a:t>
          </a:r>
        </a:p>
        <a:p>
          <a:pPr marL="57150" lvl="1" indent="-57150" algn="l" defTabSz="444500">
            <a:lnSpc>
              <a:spcPct val="90000"/>
            </a:lnSpc>
            <a:spcBef>
              <a:spcPct val="0"/>
            </a:spcBef>
            <a:spcAft>
              <a:spcPct val="15000"/>
            </a:spcAft>
            <a:buChar char="•"/>
          </a:pPr>
          <a:r>
            <a:rPr lang="en-US" sz="1000" kern="1200"/>
            <a:t>$10,000 minimum balance</a:t>
          </a:r>
        </a:p>
        <a:p>
          <a:pPr marL="57150" lvl="1" indent="-57150" algn="l" defTabSz="444500">
            <a:lnSpc>
              <a:spcPct val="90000"/>
            </a:lnSpc>
            <a:spcBef>
              <a:spcPct val="0"/>
            </a:spcBef>
            <a:spcAft>
              <a:spcPct val="15000"/>
            </a:spcAft>
            <a:buChar char="•"/>
          </a:pPr>
          <a:r>
            <a:rPr lang="en-US" sz="1000" kern="1200"/>
            <a:t>.10% APR</a:t>
          </a:r>
        </a:p>
        <a:p>
          <a:pPr marL="57150" lvl="1" indent="-57150" algn="l" defTabSz="444500">
            <a:lnSpc>
              <a:spcPct val="90000"/>
            </a:lnSpc>
            <a:spcBef>
              <a:spcPct val="0"/>
            </a:spcBef>
            <a:spcAft>
              <a:spcPct val="15000"/>
            </a:spcAft>
            <a:buChar char="•"/>
          </a:pPr>
          <a:r>
            <a:rPr lang="en-US" sz="1000" kern="1200"/>
            <a:t>No Fees</a:t>
          </a:r>
        </a:p>
      </dsp:txBody>
      <dsp:txXfrm>
        <a:off x="1973652" y="2284060"/>
        <a:ext cx="1794229" cy="1507152"/>
      </dsp:txXfrm>
    </dsp:sp>
    <dsp:sp modelId="{D975BF1F-6612-4B0C-A741-05FDA9E7360F}">
      <dsp:nvSpPr>
        <dsp:cNvPr id="0" name=""/>
        <dsp:cNvSpPr/>
      </dsp:nvSpPr>
      <dsp:spPr>
        <a:xfrm>
          <a:off x="2493978" y="1580723"/>
          <a:ext cx="753576" cy="753576"/>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52" tIns="12700" rIns="58752" bIns="12700"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604337" y="1691082"/>
        <a:ext cx="532858" cy="532858"/>
      </dsp:txXfrm>
    </dsp:sp>
    <dsp:sp modelId="{30A665ED-1151-416D-B31C-B1E368F8802C}">
      <dsp:nvSpPr>
        <dsp:cNvPr id="0" name=""/>
        <dsp:cNvSpPr/>
      </dsp:nvSpPr>
      <dsp:spPr>
        <a:xfrm>
          <a:off x="1973652" y="3841380"/>
          <a:ext cx="1794229" cy="72"/>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03546-76EB-4E78-9CBD-BA733F652AF8}">
      <dsp:nvSpPr>
        <dsp:cNvPr id="0" name=""/>
        <dsp:cNvSpPr/>
      </dsp:nvSpPr>
      <dsp:spPr>
        <a:xfrm>
          <a:off x="3947304" y="1329530"/>
          <a:ext cx="1794229" cy="2511921"/>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885" tIns="330200" rIns="139885" bIns="330200" numCol="1" spcCol="1270" anchor="t" anchorCtr="0">
          <a:noAutofit/>
        </a:bodyPr>
        <a:lstStyle/>
        <a:p>
          <a:pPr marL="0" lvl="0" indent="0" algn="l" defTabSz="577850">
            <a:lnSpc>
              <a:spcPct val="90000"/>
            </a:lnSpc>
            <a:spcBef>
              <a:spcPct val="0"/>
            </a:spcBef>
            <a:spcAft>
              <a:spcPct val="35000"/>
            </a:spcAft>
            <a:buNone/>
          </a:pPr>
          <a:r>
            <a:rPr lang="en-US" sz="1300" kern="1200"/>
            <a:t>Account 3</a:t>
          </a:r>
        </a:p>
        <a:p>
          <a:pPr marL="57150" lvl="1" indent="-57150" algn="l" defTabSz="444500">
            <a:lnSpc>
              <a:spcPct val="90000"/>
            </a:lnSpc>
            <a:spcBef>
              <a:spcPct val="0"/>
            </a:spcBef>
            <a:spcAft>
              <a:spcPct val="15000"/>
            </a:spcAft>
            <a:buChar char="•"/>
          </a:pPr>
          <a:r>
            <a:rPr lang="en-US" sz="1000" kern="1200"/>
            <a:t>$25,000 minimum balance</a:t>
          </a:r>
        </a:p>
        <a:p>
          <a:pPr marL="57150" lvl="1" indent="-57150" algn="l" defTabSz="444500">
            <a:lnSpc>
              <a:spcPct val="90000"/>
            </a:lnSpc>
            <a:spcBef>
              <a:spcPct val="0"/>
            </a:spcBef>
            <a:spcAft>
              <a:spcPct val="15000"/>
            </a:spcAft>
            <a:buChar char="•"/>
          </a:pPr>
          <a:r>
            <a:rPr lang="en-US" sz="1000" kern="1200"/>
            <a:t>.10% APR</a:t>
          </a:r>
        </a:p>
        <a:p>
          <a:pPr marL="57150" lvl="1" indent="-57150" algn="l" defTabSz="444500">
            <a:lnSpc>
              <a:spcPct val="90000"/>
            </a:lnSpc>
            <a:spcBef>
              <a:spcPct val="0"/>
            </a:spcBef>
            <a:spcAft>
              <a:spcPct val="15000"/>
            </a:spcAft>
            <a:buChar char="•"/>
          </a:pPr>
          <a:r>
            <a:rPr lang="en-US" sz="1000" kern="1200"/>
            <a:t>No fees</a:t>
          </a:r>
        </a:p>
      </dsp:txBody>
      <dsp:txXfrm>
        <a:off x="3947304" y="2284060"/>
        <a:ext cx="1794229" cy="1507152"/>
      </dsp:txXfrm>
    </dsp:sp>
    <dsp:sp modelId="{C41FEFA6-AD02-46E6-A5AE-61691544C79F}">
      <dsp:nvSpPr>
        <dsp:cNvPr id="0" name=""/>
        <dsp:cNvSpPr/>
      </dsp:nvSpPr>
      <dsp:spPr>
        <a:xfrm>
          <a:off x="4467631" y="1580723"/>
          <a:ext cx="753576" cy="753576"/>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52" tIns="12700" rIns="58752" bIns="12700"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4577990" y="1691082"/>
        <a:ext cx="532858" cy="532858"/>
      </dsp:txXfrm>
    </dsp:sp>
    <dsp:sp modelId="{1E904488-BAA5-4ED5-8434-A2A9710D6EB7}">
      <dsp:nvSpPr>
        <dsp:cNvPr id="0" name=""/>
        <dsp:cNvSpPr/>
      </dsp:nvSpPr>
      <dsp:spPr>
        <a:xfrm>
          <a:off x="3947304" y="3841380"/>
          <a:ext cx="1794229" cy="72"/>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F38BF-CC1B-46BF-9377-C227BA224ABF}">
      <dsp:nvSpPr>
        <dsp:cNvPr id="0" name=""/>
        <dsp:cNvSpPr/>
      </dsp:nvSpPr>
      <dsp:spPr>
        <a:xfrm>
          <a:off x="0" y="0"/>
          <a:ext cx="3166070" cy="338479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6839" tIns="330200" rIns="246839" bIns="330200" numCol="1" spcCol="1270" anchor="t" anchorCtr="0">
          <a:noAutofit/>
        </a:bodyPr>
        <a:lstStyle/>
        <a:p>
          <a:pPr marL="0" lvl="0" indent="0" algn="l" defTabSz="844550">
            <a:lnSpc>
              <a:spcPct val="90000"/>
            </a:lnSpc>
            <a:spcBef>
              <a:spcPct val="0"/>
            </a:spcBef>
            <a:spcAft>
              <a:spcPct val="35000"/>
            </a:spcAft>
            <a:buNone/>
          </a:pPr>
          <a:r>
            <a:rPr lang="en-US" sz="1900" kern="1200"/>
            <a:t>Bank 1</a:t>
          </a:r>
        </a:p>
        <a:p>
          <a:pPr marL="114300" lvl="1" indent="-114300" algn="l" defTabSz="666750">
            <a:lnSpc>
              <a:spcPct val="90000"/>
            </a:lnSpc>
            <a:spcBef>
              <a:spcPct val="0"/>
            </a:spcBef>
            <a:spcAft>
              <a:spcPct val="15000"/>
            </a:spcAft>
            <a:buChar char="•"/>
          </a:pPr>
          <a:r>
            <a:rPr lang="en-US" sz="1500" kern="1200"/>
            <a:t>$500 minimum balance</a:t>
          </a:r>
        </a:p>
        <a:p>
          <a:pPr marL="114300" lvl="1" indent="-114300" algn="l" defTabSz="666750">
            <a:lnSpc>
              <a:spcPct val="90000"/>
            </a:lnSpc>
            <a:spcBef>
              <a:spcPct val="0"/>
            </a:spcBef>
            <a:spcAft>
              <a:spcPct val="15000"/>
            </a:spcAft>
            <a:buChar char="•"/>
          </a:pPr>
          <a:r>
            <a:rPr lang="en-US" sz="1500" kern="1200"/>
            <a:t>.50% APR</a:t>
          </a:r>
        </a:p>
        <a:p>
          <a:pPr marL="114300" lvl="1" indent="-114300" algn="l" defTabSz="666750">
            <a:lnSpc>
              <a:spcPct val="90000"/>
            </a:lnSpc>
            <a:spcBef>
              <a:spcPct val="0"/>
            </a:spcBef>
            <a:spcAft>
              <a:spcPct val="15000"/>
            </a:spcAft>
            <a:buChar char="•"/>
          </a:pPr>
          <a:r>
            <a:rPr lang="en-US" sz="1500" kern="1200"/>
            <a:t>60 month term</a:t>
          </a:r>
        </a:p>
        <a:p>
          <a:pPr marL="114300" lvl="1" indent="-114300" algn="l" defTabSz="666750">
            <a:lnSpc>
              <a:spcPct val="90000"/>
            </a:lnSpc>
            <a:spcBef>
              <a:spcPct val="0"/>
            </a:spcBef>
            <a:spcAft>
              <a:spcPct val="15000"/>
            </a:spcAft>
            <a:buChar char="•"/>
          </a:pPr>
          <a:r>
            <a:rPr lang="en-US" sz="1500" kern="1200"/>
            <a:t>No fees</a:t>
          </a:r>
        </a:p>
      </dsp:txBody>
      <dsp:txXfrm>
        <a:off x="0" y="1286223"/>
        <a:ext cx="3166070" cy="2030879"/>
      </dsp:txXfrm>
    </dsp:sp>
    <dsp:sp modelId="{B3951CB9-2B46-42FF-B9A7-6BA4922E8CD9}">
      <dsp:nvSpPr>
        <dsp:cNvPr id="0" name=""/>
        <dsp:cNvSpPr/>
      </dsp:nvSpPr>
      <dsp:spPr>
        <a:xfrm>
          <a:off x="1075315" y="338479"/>
          <a:ext cx="1015439" cy="101543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68" tIns="12700" rIns="79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023" y="487187"/>
        <a:ext cx="718023" cy="718023"/>
      </dsp:txXfrm>
    </dsp:sp>
    <dsp:sp modelId="{07A0EA84-E76B-496B-A8D3-683F9B82EF02}">
      <dsp:nvSpPr>
        <dsp:cNvPr id="0" name=""/>
        <dsp:cNvSpPr/>
      </dsp:nvSpPr>
      <dsp:spPr>
        <a:xfrm>
          <a:off x="0" y="3384727"/>
          <a:ext cx="3166070" cy="72"/>
        </a:xfrm>
        <a:prstGeom prst="rect">
          <a:avLst/>
        </a:prstGeom>
        <a:solidFill>
          <a:schemeClr val="accent2">
            <a:hueOff val="-622030"/>
            <a:satOff val="-3291"/>
            <a:lumOff val="-1255"/>
            <a:alphaOff val="0"/>
          </a:schemeClr>
        </a:solidFill>
        <a:ln w="19050" cap="rnd" cmpd="sng" algn="ctr">
          <a:solidFill>
            <a:schemeClr val="accent2">
              <a:hueOff val="-622030"/>
              <a:satOff val="-3291"/>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D5CA1-21ED-4D37-B0BF-F757F638CD19}">
      <dsp:nvSpPr>
        <dsp:cNvPr id="0" name=""/>
        <dsp:cNvSpPr/>
      </dsp:nvSpPr>
      <dsp:spPr>
        <a:xfrm>
          <a:off x="3482677" y="0"/>
          <a:ext cx="3166070" cy="3384799"/>
        </a:xfrm>
        <a:prstGeom prst="rect">
          <a:avLst/>
        </a:prstGeom>
        <a:solidFill>
          <a:schemeClr val="accent2">
            <a:tint val="40000"/>
            <a:alpha val="90000"/>
            <a:hueOff val="-1935681"/>
            <a:satOff val="-9566"/>
            <a:lumOff val="-962"/>
            <a:alphaOff val="0"/>
          </a:schemeClr>
        </a:solidFill>
        <a:ln w="19050" cap="rnd" cmpd="sng" algn="ctr">
          <a:solidFill>
            <a:schemeClr val="accent2">
              <a:tint val="40000"/>
              <a:alpha val="90000"/>
              <a:hueOff val="-1935681"/>
              <a:satOff val="-9566"/>
              <a:lumOff val="-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6839" tIns="330200" rIns="246839" bIns="330200" numCol="1" spcCol="1270" anchor="t" anchorCtr="0">
          <a:noAutofit/>
        </a:bodyPr>
        <a:lstStyle/>
        <a:p>
          <a:pPr marL="0" lvl="0" indent="0" algn="l" defTabSz="844550">
            <a:lnSpc>
              <a:spcPct val="90000"/>
            </a:lnSpc>
            <a:spcBef>
              <a:spcPct val="0"/>
            </a:spcBef>
            <a:spcAft>
              <a:spcPct val="35000"/>
            </a:spcAft>
            <a:buNone/>
          </a:pPr>
          <a:r>
            <a:rPr lang="en-US" sz="1900" kern="1200"/>
            <a:t>Bank 2</a:t>
          </a:r>
        </a:p>
        <a:p>
          <a:pPr marL="114300" lvl="1" indent="-114300" algn="l" defTabSz="666750">
            <a:lnSpc>
              <a:spcPct val="90000"/>
            </a:lnSpc>
            <a:spcBef>
              <a:spcPct val="0"/>
            </a:spcBef>
            <a:spcAft>
              <a:spcPct val="15000"/>
            </a:spcAft>
            <a:buChar char="•"/>
          </a:pPr>
          <a:r>
            <a:rPr lang="en-US" sz="1500" kern="1200"/>
            <a:t>$500 minimum balance</a:t>
          </a:r>
        </a:p>
        <a:p>
          <a:pPr marL="114300" lvl="1" indent="-114300" algn="l" defTabSz="666750">
            <a:lnSpc>
              <a:spcPct val="90000"/>
            </a:lnSpc>
            <a:spcBef>
              <a:spcPct val="0"/>
            </a:spcBef>
            <a:spcAft>
              <a:spcPct val="15000"/>
            </a:spcAft>
            <a:buChar char="•"/>
          </a:pPr>
          <a:r>
            <a:rPr lang="en-US" sz="1500" kern="1200"/>
            <a:t>.55% APR</a:t>
          </a:r>
        </a:p>
        <a:p>
          <a:pPr marL="114300" lvl="1" indent="-114300" algn="l" defTabSz="666750">
            <a:lnSpc>
              <a:spcPct val="90000"/>
            </a:lnSpc>
            <a:spcBef>
              <a:spcPct val="0"/>
            </a:spcBef>
            <a:spcAft>
              <a:spcPct val="15000"/>
            </a:spcAft>
            <a:buChar char="•"/>
          </a:pPr>
          <a:r>
            <a:rPr lang="en-US" sz="1500" kern="1200"/>
            <a:t>60 month term</a:t>
          </a:r>
        </a:p>
        <a:p>
          <a:pPr marL="114300" lvl="1" indent="-114300" algn="l" defTabSz="666750">
            <a:lnSpc>
              <a:spcPct val="90000"/>
            </a:lnSpc>
            <a:spcBef>
              <a:spcPct val="0"/>
            </a:spcBef>
            <a:spcAft>
              <a:spcPct val="15000"/>
            </a:spcAft>
            <a:buChar char="•"/>
          </a:pPr>
          <a:r>
            <a:rPr lang="en-US" sz="1500" kern="1200"/>
            <a:t>$25 yearly fee</a:t>
          </a:r>
        </a:p>
      </dsp:txBody>
      <dsp:txXfrm>
        <a:off x="3482677" y="1286223"/>
        <a:ext cx="3166070" cy="2030879"/>
      </dsp:txXfrm>
    </dsp:sp>
    <dsp:sp modelId="{C2B9508A-DB69-47B4-98B6-8F4C73622812}">
      <dsp:nvSpPr>
        <dsp:cNvPr id="0" name=""/>
        <dsp:cNvSpPr/>
      </dsp:nvSpPr>
      <dsp:spPr>
        <a:xfrm>
          <a:off x="4557992" y="338479"/>
          <a:ext cx="1015439" cy="1015439"/>
        </a:xfrm>
        <a:prstGeom prst="ellipse">
          <a:avLst/>
        </a:prstGeom>
        <a:solidFill>
          <a:schemeClr val="accent2">
            <a:hueOff val="-1244059"/>
            <a:satOff val="-6581"/>
            <a:lumOff val="-2510"/>
            <a:alphaOff val="0"/>
          </a:schemeClr>
        </a:solidFill>
        <a:ln w="19050" cap="rnd" cmpd="sng" algn="ctr">
          <a:solidFill>
            <a:schemeClr val="accent2">
              <a:hueOff val="-1244059"/>
              <a:satOff val="-6581"/>
              <a:lumOff val="-2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68" tIns="12700" rIns="79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06700" y="487187"/>
        <a:ext cx="718023" cy="718023"/>
      </dsp:txXfrm>
    </dsp:sp>
    <dsp:sp modelId="{10D6A1B9-06B9-44AB-A923-5AD8CE8E8F77}">
      <dsp:nvSpPr>
        <dsp:cNvPr id="0" name=""/>
        <dsp:cNvSpPr/>
      </dsp:nvSpPr>
      <dsp:spPr>
        <a:xfrm>
          <a:off x="3482677" y="3384727"/>
          <a:ext cx="3166070" cy="72"/>
        </a:xfrm>
        <a:prstGeom prst="rect">
          <a:avLst/>
        </a:prstGeom>
        <a:solidFill>
          <a:schemeClr val="accent2">
            <a:hueOff val="-1866089"/>
            <a:satOff val="-9872"/>
            <a:lumOff val="-3764"/>
            <a:alphaOff val="0"/>
          </a:schemeClr>
        </a:solidFill>
        <a:ln w="19050" cap="rnd" cmpd="sng" algn="ctr">
          <a:solidFill>
            <a:schemeClr val="accent2">
              <a:hueOff val="-1866089"/>
              <a:satOff val="-9872"/>
              <a:lumOff val="-3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D86A2-F0EF-4F1E-959F-DF9FB87870F7}">
      <dsp:nvSpPr>
        <dsp:cNvPr id="0" name=""/>
        <dsp:cNvSpPr/>
      </dsp:nvSpPr>
      <dsp:spPr>
        <a:xfrm>
          <a:off x="6965354" y="0"/>
          <a:ext cx="3166070" cy="3384799"/>
        </a:xfrm>
        <a:prstGeom prst="rect">
          <a:avLst/>
        </a:prstGeom>
        <a:solidFill>
          <a:schemeClr val="accent2">
            <a:tint val="40000"/>
            <a:alpha val="90000"/>
            <a:hueOff val="-3871361"/>
            <a:satOff val="-19132"/>
            <a:lumOff val="-1925"/>
            <a:alphaOff val="0"/>
          </a:schemeClr>
        </a:solidFill>
        <a:ln w="19050" cap="rnd" cmpd="sng" algn="ctr">
          <a:solidFill>
            <a:schemeClr val="accent2">
              <a:tint val="40000"/>
              <a:alpha val="90000"/>
              <a:hueOff val="-3871361"/>
              <a:satOff val="-19132"/>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6839" tIns="330200" rIns="246839" bIns="330200" numCol="1" spcCol="1270" anchor="t" anchorCtr="0">
          <a:noAutofit/>
        </a:bodyPr>
        <a:lstStyle/>
        <a:p>
          <a:pPr marL="0" lvl="0" indent="0" algn="l" defTabSz="844550">
            <a:lnSpc>
              <a:spcPct val="90000"/>
            </a:lnSpc>
            <a:spcBef>
              <a:spcPct val="0"/>
            </a:spcBef>
            <a:spcAft>
              <a:spcPct val="35000"/>
            </a:spcAft>
            <a:buNone/>
          </a:pPr>
          <a:r>
            <a:rPr lang="en-US" sz="1900" kern="1200"/>
            <a:t>Bank 3</a:t>
          </a:r>
        </a:p>
        <a:p>
          <a:pPr marL="114300" lvl="1" indent="-114300" algn="l" defTabSz="666750">
            <a:lnSpc>
              <a:spcPct val="90000"/>
            </a:lnSpc>
            <a:spcBef>
              <a:spcPct val="0"/>
            </a:spcBef>
            <a:spcAft>
              <a:spcPct val="15000"/>
            </a:spcAft>
            <a:buChar char="•"/>
          </a:pPr>
          <a:r>
            <a:rPr lang="en-US" sz="1500" kern="1200"/>
            <a:t>$750 minimum balance</a:t>
          </a:r>
        </a:p>
        <a:p>
          <a:pPr marL="114300" lvl="1" indent="-114300" algn="l" defTabSz="666750">
            <a:lnSpc>
              <a:spcPct val="90000"/>
            </a:lnSpc>
            <a:spcBef>
              <a:spcPct val="0"/>
            </a:spcBef>
            <a:spcAft>
              <a:spcPct val="15000"/>
            </a:spcAft>
            <a:buChar char="•"/>
          </a:pPr>
          <a:r>
            <a:rPr lang="en-US" sz="1500" kern="1200"/>
            <a:t>.55% APR</a:t>
          </a:r>
        </a:p>
        <a:p>
          <a:pPr marL="114300" lvl="1" indent="-114300" algn="l" defTabSz="666750">
            <a:lnSpc>
              <a:spcPct val="90000"/>
            </a:lnSpc>
            <a:spcBef>
              <a:spcPct val="0"/>
            </a:spcBef>
            <a:spcAft>
              <a:spcPct val="15000"/>
            </a:spcAft>
            <a:buChar char="•"/>
          </a:pPr>
          <a:r>
            <a:rPr lang="en-US" sz="1500" kern="1200"/>
            <a:t>60 month term</a:t>
          </a:r>
        </a:p>
        <a:p>
          <a:pPr marL="114300" lvl="1" indent="-114300" algn="l" defTabSz="666750">
            <a:lnSpc>
              <a:spcPct val="90000"/>
            </a:lnSpc>
            <a:spcBef>
              <a:spcPct val="0"/>
            </a:spcBef>
            <a:spcAft>
              <a:spcPct val="15000"/>
            </a:spcAft>
            <a:buChar char="•"/>
          </a:pPr>
          <a:r>
            <a:rPr lang="en-US" sz="1500" kern="1200"/>
            <a:t>No fees</a:t>
          </a:r>
        </a:p>
      </dsp:txBody>
      <dsp:txXfrm>
        <a:off x="6965354" y="1286223"/>
        <a:ext cx="3166070" cy="2030879"/>
      </dsp:txXfrm>
    </dsp:sp>
    <dsp:sp modelId="{15FC2910-EEBC-4409-98A5-63EBC4232A05}">
      <dsp:nvSpPr>
        <dsp:cNvPr id="0" name=""/>
        <dsp:cNvSpPr/>
      </dsp:nvSpPr>
      <dsp:spPr>
        <a:xfrm>
          <a:off x="8040669" y="338479"/>
          <a:ext cx="1015439" cy="1015439"/>
        </a:xfrm>
        <a:prstGeom prst="ellipse">
          <a:avLst/>
        </a:prstGeom>
        <a:solidFill>
          <a:schemeClr val="accent2">
            <a:hueOff val="-2488118"/>
            <a:satOff val="-13162"/>
            <a:lumOff val="-5019"/>
            <a:alphaOff val="0"/>
          </a:schemeClr>
        </a:solidFill>
        <a:ln w="19050" cap="rnd" cmpd="sng" algn="ctr">
          <a:solidFill>
            <a:schemeClr val="accent2">
              <a:hueOff val="-2488118"/>
              <a:satOff val="-13162"/>
              <a:lumOff val="-50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68" tIns="12700" rIns="79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89377" y="487187"/>
        <a:ext cx="718023" cy="718023"/>
      </dsp:txXfrm>
    </dsp:sp>
    <dsp:sp modelId="{413762EB-62EA-41A8-B8D6-75AB620ACE3D}">
      <dsp:nvSpPr>
        <dsp:cNvPr id="0" name=""/>
        <dsp:cNvSpPr/>
      </dsp:nvSpPr>
      <dsp:spPr>
        <a:xfrm>
          <a:off x="6965354" y="3384727"/>
          <a:ext cx="3166070" cy="72"/>
        </a:xfrm>
        <a:prstGeom prst="rect">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14485-D81D-4736-8D8C-62323E91517D}">
      <dsp:nvSpPr>
        <dsp:cNvPr id="0" name=""/>
        <dsp:cNvSpPr/>
      </dsp:nvSpPr>
      <dsp:spPr>
        <a:xfrm>
          <a:off x="11106" y="167752"/>
          <a:ext cx="1056186" cy="1056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6105CC-3439-4735-8796-85229B8D3C6E}">
      <dsp:nvSpPr>
        <dsp:cNvPr id="0" name=""/>
        <dsp:cNvSpPr/>
      </dsp:nvSpPr>
      <dsp:spPr>
        <a:xfrm>
          <a:off x="11106" y="1355058"/>
          <a:ext cx="3017675" cy="45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a:t>Bank A</a:t>
          </a:r>
        </a:p>
      </dsp:txBody>
      <dsp:txXfrm>
        <a:off x="11106" y="1355058"/>
        <a:ext cx="3017675" cy="452651"/>
      </dsp:txXfrm>
    </dsp:sp>
    <dsp:sp modelId="{DB2DD26F-3C64-4534-95B6-4E5FB5970C1F}">
      <dsp:nvSpPr>
        <dsp:cNvPr id="0" name=""/>
        <dsp:cNvSpPr/>
      </dsp:nvSpPr>
      <dsp:spPr>
        <a:xfrm>
          <a:off x="11106" y="1868695"/>
          <a:ext cx="3017675" cy="134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$1,000 minimum balance</a:t>
          </a:r>
        </a:p>
        <a:p>
          <a:pPr marL="0" lvl="0" indent="0" algn="l" defTabSz="755650">
            <a:lnSpc>
              <a:spcPct val="100000"/>
            </a:lnSpc>
            <a:spcBef>
              <a:spcPct val="0"/>
            </a:spcBef>
            <a:spcAft>
              <a:spcPct val="35000"/>
            </a:spcAft>
            <a:buNone/>
          </a:pPr>
          <a:r>
            <a:rPr lang="en-US" sz="1700" kern="1200"/>
            <a:t>.70% APR</a:t>
          </a:r>
        </a:p>
        <a:p>
          <a:pPr marL="0" lvl="0" indent="0" algn="l" defTabSz="755650">
            <a:lnSpc>
              <a:spcPct val="100000"/>
            </a:lnSpc>
            <a:spcBef>
              <a:spcPct val="0"/>
            </a:spcBef>
            <a:spcAft>
              <a:spcPct val="35000"/>
            </a:spcAft>
            <a:buNone/>
          </a:pPr>
          <a:r>
            <a:rPr lang="en-US" sz="1700" kern="1200"/>
            <a:t>60 month term</a:t>
          </a:r>
        </a:p>
        <a:p>
          <a:pPr marL="0" lvl="0" indent="0" algn="l" defTabSz="755650">
            <a:lnSpc>
              <a:spcPct val="100000"/>
            </a:lnSpc>
            <a:spcBef>
              <a:spcPct val="0"/>
            </a:spcBef>
            <a:spcAft>
              <a:spcPct val="35000"/>
            </a:spcAft>
            <a:buNone/>
          </a:pPr>
          <a:r>
            <a:rPr lang="en-US" sz="1700" kern="1200"/>
            <a:t>No fees</a:t>
          </a:r>
        </a:p>
      </dsp:txBody>
      <dsp:txXfrm>
        <a:off x="11106" y="1868695"/>
        <a:ext cx="3017675" cy="1348350"/>
      </dsp:txXfrm>
    </dsp:sp>
    <dsp:sp modelId="{8D09ADCE-C28D-4D1E-BAD4-A3F102A9777F}">
      <dsp:nvSpPr>
        <dsp:cNvPr id="0" name=""/>
        <dsp:cNvSpPr/>
      </dsp:nvSpPr>
      <dsp:spPr>
        <a:xfrm>
          <a:off x="3556874" y="167752"/>
          <a:ext cx="1056186" cy="1056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B6DA8A-A6E2-4F00-A169-FC6C36587A76}">
      <dsp:nvSpPr>
        <dsp:cNvPr id="0" name=""/>
        <dsp:cNvSpPr/>
      </dsp:nvSpPr>
      <dsp:spPr>
        <a:xfrm>
          <a:off x="3556874" y="1355058"/>
          <a:ext cx="3017675" cy="45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a:t>Bank B</a:t>
          </a:r>
        </a:p>
      </dsp:txBody>
      <dsp:txXfrm>
        <a:off x="3556874" y="1355058"/>
        <a:ext cx="3017675" cy="452651"/>
      </dsp:txXfrm>
    </dsp:sp>
    <dsp:sp modelId="{1131A769-C8CB-4151-BAFB-E11FBD7C0A07}">
      <dsp:nvSpPr>
        <dsp:cNvPr id="0" name=""/>
        <dsp:cNvSpPr/>
      </dsp:nvSpPr>
      <dsp:spPr>
        <a:xfrm>
          <a:off x="3556874" y="1868695"/>
          <a:ext cx="3017675" cy="134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$1,000 minimum balance</a:t>
          </a:r>
        </a:p>
        <a:p>
          <a:pPr marL="0" lvl="0" indent="0" algn="l" defTabSz="755650">
            <a:lnSpc>
              <a:spcPct val="100000"/>
            </a:lnSpc>
            <a:spcBef>
              <a:spcPct val="0"/>
            </a:spcBef>
            <a:spcAft>
              <a:spcPct val="35000"/>
            </a:spcAft>
            <a:buNone/>
          </a:pPr>
          <a:r>
            <a:rPr lang="en-US" sz="1700" kern="1200"/>
            <a:t>.75% APR</a:t>
          </a:r>
        </a:p>
        <a:p>
          <a:pPr marL="0" lvl="0" indent="0" algn="l" defTabSz="755650">
            <a:lnSpc>
              <a:spcPct val="100000"/>
            </a:lnSpc>
            <a:spcBef>
              <a:spcPct val="0"/>
            </a:spcBef>
            <a:spcAft>
              <a:spcPct val="35000"/>
            </a:spcAft>
            <a:buNone/>
          </a:pPr>
          <a:r>
            <a:rPr lang="en-US" sz="1700" kern="1200"/>
            <a:t>48 month term</a:t>
          </a:r>
        </a:p>
        <a:p>
          <a:pPr marL="0" lvl="0" indent="0" algn="l" defTabSz="755650">
            <a:lnSpc>
              <a:spcPct val="100000"/>
            </a:lnSpc>
            <a:spcBef>
              <a:spcPct val="0"/>
            </a:spcBef>
            <a:spcAft>
              <a:spcPct val="35000"/>
            </a:spcAft>
            <a:buNone/>
          </a:pPr>
          <a:r>
            <a:rPr lang="en-US" sz="1700" kern="1200"/>
            <a:t>$5 annual fee</a:t>
          </a:r>
        </a:p>
      </dsp:txBody>
      <dsp:txXfrm>
        <a:off x="3556874" y="1868695"/>
        <a:ext cx="3017675" cy="1348350"/>
      </dsp:txXfrm>
    </dsp:sp>
    <dsp:sp modelId="{D327E1CD-C586-4481-9A69-2F3711A8B1AB}">
      <dsp:nvSpPr>
        <dsp:cNvPr id="0" name=""/>
        <dsp:cNvSpPr/>
      </dsp:nvSpPr>
      <dsp:spPr>
        <a:xfrm>
          <a:off x="7102643" y="167752"/>
          <a:ext cx="1056186" cy="1056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3EDEF0-A0F5-416F-8596-D026D440EBF0}">
      <dsp:nvSpPr>
        <dsp:cNvPr id="0" name=""/>
        <dsp:cNvSpPr/>
      </dsp:nvSpPr>
      <dsp:spPr>
        <a:xfrm>
          <a:off x="7102643" y="1355058"/>
          <a:ext cx="3017675" cy="45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a:t>Bank C</a:t>
          </a:r>
        </a:p>
      </dsp:txBody>
      <dsp:txXfrm>
        <a:off x="7102643" y="1355058"/>
        <a:ext cx="3017675" cy="452651"/>
      </dsp:txXfrm>
    </dsp:sp>
    <dsp:sp modelId="{350CA0AC-1F0A-44EB-8BE6-E093322E59D6}">
      <dsp:nvSpPr>
        <dsp:cNvPr id="0" name=""/>
        <dsp:cNvSpPr/>
      </dsp:nvSpPr>
      <dsp:spPr>
        <a:xfrm>
          <a:off x="7102643" y="1868695"/>
          <a:ext cx="3017675" cy="134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$1,000 minimum balance</a:t>
          </a:r>
        </a:p>
        <a:p>
          <a:pPr marL="0" lvl="0" indent="0" algn="l" defTabSz="755650">
            <a:lnSpc>
              <a:spcPct val="100000"/>
            </a:lnSpc>
            <a:spcBef>
              <a:spcPct val="0"/>
            </a:spcBef>
            <a:spcAft>
              <a:spcPct val="35000"/>
            </a:spcAft>
            <a:buNone/>
          </a:pPr>
          <a:r>
            <a:rPr lang="en-US" sz="1700" kern="1200"/>
            <a:t>.75% APR</a:t>
          </a:r>
        </a:p>
        <a:p>
          <a:pPr marL="0" lvl="0" indent="0" algn="l" defTabSz="755650">
            <a:lnSpc>
              <a:spcPct val="100000"/>
            </a:lnSpc>
            <a:spcBef>
              <a:spcPct val="0"/>
            </a:spcBef>
            <a:spcAft>
              <a:spcPct val="35000"/>
            </a:spcAft>
            <a:buNone/>
          </a:pPr>
          <a:r>
            <a:rPr lang="en-US" sz="1700" kern="1200"/>
            <a:t>60 month term</a:t>
          </a:r>
        </a:p>
        <a:p>
          <a:pPr marL="0" lvl="0" indent="0" algn="l" defTabSz="755650">
            <a:lnSpc>
              <a:spcPct val="100000"/>
            </a:lnSpc>
            <a:spcBef>
              <a:spcPct val="0"/>
            </a:spcBef>
            <a:spcAft>
              <a:spcPct val="35000"/>
            </a:spcAft>
            <a:buNone/>
          </a:pPr>
          <a:r>
            <a:rPr lang="en-US" sz="1700" kern="1200"/>
            <a:t>No fees</a:t>
          </a:r>
        </a:p>
      </dsp:txBody>
      <dsp:txXfrm>
        <a:off x="7102643" y="1868695"/>
        <a:ext cx="3017675" cy="1348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6CCCF-0B0A-4904-85AB-B7817FB1E5C5}">
      <dsp:nvSpPr>
        <dsp:cNvPr id="0" name=""/>
        <dsp:cNvSpPr/>
      </dsp:nvSpPr>
      <dsp:spPr>
        <a:xfrm rot="16200000">
          <a:off x="-445013" y="446312"/>
          <a:ext cx="4271555" cy="3378929"/>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en-US" sz="4000" kern="1200" dirty="0"/>
            <a:t>Bank A</a:t>
          </a:r>
        </a:p>
        <a:p>
          <a:pPr marL="0" lvl="0" indent="0" algn="ctr" defTabSz="1778000">
            <a:lnSpc>
              <a:spcPct val="90000"/>
            </a:lnSpc>
            <a:spcBef>
              <a:spcPct val="0"/>
            </a:spcBef>
            <a:spcAft>
              <a:spcPct val="35000"/>
            </a:spcAft>
            <a:buNone/>
          </a:pPr>
          <a:r>
            <a:rPr lang="en-US" sz="4000" kern="1200" dirty="0"/>
            <a:t>$1,035.61</a:t>
          </a:r>
        </a:p>
      </dsp:txBody>
      <dsp:txXfrm rot="5400000">
        <a:off x="1300" y="854310"/>
        <a:ext cx="3378929" cy="2562933"/>
      </dsp:txXfrm>
    </dsp:sp>
    <dsp:sp modelId="{A939BE0C-6987-412D-BC63-B6BAECB0C730}">
      <dsp:nvSpPr>
        <dsp:cNvPr id="0" name=""/>
        <dsp:cNvSpPr/>
      </dsp:nvSpPr>
      <dsp:spPr>
        <a:xfrm rot="16200000">
          <a:off x="3187336" y="446312"/>
          <a:ext cx="4271555" cy="3378929"/>
        </a:xfrm>
        <a:prstGeom prst="flowChartManualOperation">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en-US" sz="4000" kern="1200" dirty="0"/>
            <a:t>Bank B</a:t>
          </a:r>
        </a:p>
        <a:p>
          <a:pPr marL="0" lvl="0" indent="0" algn="ctr" defTabSz="1778000">
            <a:lnSpc>
              <a:spcPct val="90000"/>
            </a:lnSpc>
            <a:spcBef>
              <a:spcPct val="0"/>
            </a:spcBef>
            <a:spcAft>
              <a:spcPct val="35000"/>
            </a:spcAft>
            <a:buNone/>
          </a:pPr>
          <a:r>
            <a:rPr lang="en-US" sz="4000" kern="1200" dirty="0"/>
            <a:t>$1,010.44</a:t>
          </a:r>
        </a:p>
      </dsp:txBody>
      <dsp:txXfrm rot="5400000">
        <a:off x="3633649" y="854310"/>
        <a:ext cx="3378929" cy="2562933"/>
      </dsp:txXfrm>
    </dsp:sp>
    <dsp:sp modelId="{D3B1F81A-788F-4594-93F5-A7ED6214DB67}">
      <dsp:nvSpPr>
        <dsp:cNvPr id="0" name=""/>
        <dsp:cNvSpPr/>
      </dsp:nvSpPr>
      <dsp:spPr>
        <a:xfrm rot="16200000">
          <a:off x="6819686" y="446312"/>
          <a:ext cx="4271555" cy="3378929"/>
        </a:xfrm>
        <a:prstGeom prst="flowChartManualOperation">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en-US" sz="4000" kern="1200" dirty="0"/>
            <a:t>Bank C</a:t>
          </a:r>
        </a:p>
        <a:p>
          <a:pPr marL="0" lvl="0" indent="0" algn="ctr" defTabSz="1778000">
            <a:lnSpc>
              <a:spcPct val="90000"/>
            </a:lnSpc>
            <a:spcBef>
              <a:spcPct val="0"/>
            </a:spcBef>
            <a:spcAft>
              <a:spcPct val="35000"/>
            </a:spcAft>
            <a:buNone/>
          </a:pPr>
          <a:r>
            <a:rPr lang="en-US" sz="4000" kern="1200" dirty="0"/>
            <a:t>$1,038.20</a:t>
          </a:r>
        </a:p>
      </dsp:txBody>
      <dsp:txXfrm rot="5400000">
        <a:off x="7265999" y="854310"/>
        <a:ext cx="3378929" cy="2562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2831C-1AC3-485A-99D0-E502EE1905C2}">
      <dsp:nvSpPr>
        <dsp:cNvPr id="0" name=""/>
        <dsp:cNvSpPr/>
      </dsp:nvSpPr>
      <dsp:spPr>
        <a:xfrm>
          <a:off x="0" y="0"/>
          <a:ext cx="3166070" cy="338479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6839" tIns="330200" rIns="246839" bIns="330200" numCol="1" spcCol="1270" anchor="t" anchorCtr="0">
          <a:noAutofit/>
        </a:bodyPr>
        <a:lstStyle/>
        <a:p>
          <a:pPr marL="0" lvl="0" indent="0" algn="l" defTabSz="844550">
            <a:lnSpc>
              <a:spcPct val="90000"/>
            </a:lnSpc>
            <a:spcBef>
              <a:spcPct val="0"/>
            </a:spcBef>
            <a:spcAft>
              <a:spcPct val="35000"/>
            </a:spcAft>
            <a:buNone/>
          </a:pPr>
          <a:r>
            <a:rPr lang="en-US" sz="1900" kern="1200"/>
            <a:t>Bank 1</a:t>
          </a:r>
        </a:p>
        <a:p>
          <a:pPr marL="114300" lvl="1" indent="-114300" algn="l" defTabSz="666750">
            <a:lnSpc>
              <a:spcPct val="90000"/>
            </a:lnSpc>
            <a:spcBef>
              <a:spcPct val="0"/>
            </a:spcBef>
            <a:spcAft>
              <a:spcPct val="15000"/>
            </a:spcAft>
            <a:buChar char="•"/>
          </a:pPr>
          <a:r>
            <a:rPr lang="en-US" sz="1500" kern="1200"/>
            <a:t>$1,000 minimum deposit</a:t>
          </a:r>
        </a:p>
        <a:p>
          <a:pPr marL="114300" lvl="1" indent="-114300" algn="l" defTabSz="666750">
            <a:lnSpc>
              <a:spcPct val="90000"/>
            </a:lnSpc>
            <a:spcBef>
              <a:spcPct val="0"/>
            </a:spcBef>
            <a:spcAft>
              <a:spcPct val="15000"/>
            </a:spcAft>
            <a:buChar char="•"/>
          </a:pPr>
          <a:r>
            <a:rPr lang="en-US" sz="1500" kern="1200"/>
            <a:t>1.7% APR</a:t>
          </a:r>
        </a:p>
        <a:p>
          <a:pPr marL="114300" lvl="1" indent="-114300" algn="l" defTabSz="666750">
            <a:lnSpc>
              <a:spcPct val="90000"/>
            </a:lnSpc>
            <a:spcBef>
              <a:spcPct val="0"/>
            </a:spcBef>
            <a:spcAft>
              <a:spcPct val="15000"/>
            </a:spcAft>
            <a:buChar char="•"/>
          </a:pPr>
          <a:r>
            <a:rPr lang="en-US" sz="1500" kern="1200"/>
            <a:t>72 month term</a:t>
          </a:r>
        </a:p>
        <a:p>
          <a:pPr marL="114300" lvl="1" indent="-114300" algn="l" defTabSz="666750">
            <a:lnSpc>
              <a:spcPct val="90000"/>
            </a:lnSpc>
            <a:spcBef>
              <a:spcPct val="0"/>
            </a:spcBef>
            <a:spcAft>
              <a:spcPct val="15000"/>
            </a:spcAft>
            <a:buChar char="•"/>
          </a:pPr>
          <a:r>
            <a:rPr lang="en-US" sz="1500" kern="1200"/>
            <a:t>No fees</a:t>
          </a:r>
        </a:p>
      </dsp:txBody>
      <dsp:txXfrm>
        <a:off x="0" y="1286223"/>
        <a:ext cx="3166070" cy="2030879"/>
      </dsp:txXfrm>
    </dsp:sp>
    <dsp:sp modelId="{4236E312-25B8-4757-BEC3-2011F8A8D8FA}">
      <dsp:nvSpPr>
        <dsp:cNvPr id="0" name=""/>
        <dsp:cNvSpPr/>
      </dsp:nvSpPr>
      <dsp:spPr>
        <a:xfrm>
          <a:off x="1075315" y="338479"/>
          <a:ext cx="1015439" cy="101543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68" tIns="12700" rIns="79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023" y="487187"/>
        <a:ext cx="718023" cy="718023"/>
      </dsp:txXfrm>
    </dsp:sp>
    <dsp:sp modelId="{C9951C70-2AFA-4B86-959E-99DBCD0827A8}">
      <dsp:nvSpPr>
        <dsp:cNvPr id="0" name=""/>
        <dsp:cNvSpPr/>
      </dsp:nvSpPr>
      <dsp:spPr>
        <a:xfrm>
          <a:off x="0" y="3384727"/>
          <a:ext cx="3166070" cy="72"/>
        </a:xfrm>
        <a:prstGeom prst="rect">
          <a:avLst/>
        </a:prstGeom>
        <a:solidFill>
          <a:schemeClr val="accent2">
            <a:hueOff val="-622030"/>
            <a:satOff val="-3291"/>
            <a:lumOff val="-1255"/>
            <a:alphaOff val="0"/>
          </a:schemeClr>
        </a:solidFill>
        <a:ln w="19050" cap="rnd" cmpd="sng" algn="ctr">
          <a:solidFill>
            <a:schemeClr val="accent2">
              <a:hueOff val="-622030"/>
              <a:satOff val="-3291"/>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1838F-15CC-4AE7-B314-274C9B0E26FA}">
      <dsp:nvSpPr>
        <dsp:cNvPr id="0" name=""/>
        <dsp:cNvSpPr/>
      </dsp:nvSpPr>
      <dsp:spPr>
        <a:xfrm>
          <a:off x="3482677" y="0"/>
          <a:ext cx="3166070" cy="3384799"/>
        </a:xfrm>
        <a:prstGeom prst="rect">
          <a:avLst/>
        </a:prstGeom>
        <a:solidFill>
          <a:schemeClr val="accent2">
            <a:tint val="40000"/>
            <a:alpha val="90000"/>
            <a:hueOff val="-1935681"/>
            <a:satOff val="-9566"/>
            <a:lumOff val="-962"/>
            <a:alphaOff val="0"/>
          </a:schemeClr>
        </a:solidFill>
        <a:ln w="19050" cap="rnd" cmpd="sng" algn="ctr">
          <a:solidFill>
            <a:schemeClr val="accent2">
              <a:tint val="40000"/>
              <a:alpha val="90000"/>
              <a:hueOff val="-1935681"/>
              <a:satOff val="-9566"/>
              <a:lumOff val="-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6839" tIns="330200" rIns="246839" bIns="330200" numCol="1" spcCol="1270" anchor="t" anchorCtr="0">
          <a:noAutofit/>
        </a:bodyPr>
        <a:lstStyle/>
        <a:p>
          <a:pPr marL="0" lvl="0" indent="0" algn="l" defTabSz="844550">
            <a:lnSpc>
              <a:spcPct val="90000"/>
            </a:lnSpc>
            <a:spcBef>
              <a:spcPct val="0"/>
            </a:spcBef>
            <a:spcAft>
              <a:spcPct val="35000"/>
            </a:spcAft>
            <a:buNone/>
          </a:pPr>
          <a:r>
            <a:rPr lang="en-US" sz="1900" kern="1200"/>
            <a:t>Bank 2</a:t>
          </a:r>
        </a:p>
        <a:p>
          <a:pPr marL="114300" lvl="1" indent="-114300" algn="l" defTabSz="666750">
            <a:lnSpc>
              <a:spcPct val="90000"/>
            </a:lnSpc>
            <a:spcBef>
              <a:spcPct val="0"/>
            </a:spcBef>
            <a:spcAft>
              <a:spcPct val="15000"/>
            </a:spcAft>
            <a:buChar char="•"/>
          </a:pPr>
          <a:r>
            <a:rPr lang="en-US" sz="1500" kern="1200"/>
            <a:t>$50 minimum deposit</a:t>
          </a:r>
        </a:p>
        <a:p>
          <a:pPr marL="114300" lvl="1" indent="-114300" algn="l" defTabSz="666750">
            <a:lnSpc>
              <a:spcPct val="90000"/>
            </a:lnSpc>
            <a:spcBef>
              <a:spcPct val="0"/>
            </a:spcBef>
            <a:spcAft>
              <a:spcPct val="15000"/>
            </a:spcAft>
            <a:buChar char="•"/>
          </a:pPr>
          <a:r>
            <a:rPr lang="en-US" sz="1500" kern="1200"/>
            <a:t>2.00% APR</a:t>
          </a:r>
        </a:p>
        <a:p>
          <a:pPr marL="114300" lvl="1" indent="-114300" algn="l" defTabSz="666750">
            <a:lnSpc>
              <a:spcPct val="90000"/>
            </a:lnSpc>
            <a:spcBef>
              <a:spcPct val="0"/>
            </a:spcBef>
            <a:spcAft>
              <a:spcPct val="15000"/>
            </a:spcAft>
            <a:buChar char="•"/>
          </a:pPr>
          <a:r>
            <a:rPr lang="en-US" sz="1500" kern="1200"/>
            <a:t>60 month term</a:t>
          </a:r>
        </a:p>
        <a:p>
          <a:pPr marL="114300" lvl="1" indent="-114300" algn="l" defTabSz="666750">
            <a:lnSpc>
              <a:spcPct val="90000"/>
            </a:lnSpc>
            <a:spcBef>
              <a:spcPct val="0"/>
            </a:spcBef>
            <a:spcAft>
              <a:spcPct val="15000"/>
            </a:spcAft>
            <a:buChar char="•"/>
          </a:pPr>
          <a:r>
            <a:rPr lang="en-US" sz="1500" kern="1200"/>
            <a:t>No fees</a:t>
          </a:r>
        </a:p>
      </dsp:txBody>
      <dsp:txXfrm>
        <a:off x="3482677" y="1286223"/>
        <a:ext cx="3166070" cy="2030879"/>
      </dsp:txXfrm>
    </dsp:sp>
    <dsp:sp modelId="{8FEC3006-FBF9-497B-9AA5-715DBED48CEB}">
      <dsp:nvSpPr>
        <dsp:cNvPr id="0" name=""/>
        <dsp:cNvSpPr/>
      </dsp:nvSpPr>
      <dsp:spPr>
        <a:xfrm>
          <a:off x="4557992" y="338479"/>
          <a:ext cx="1015439" cy="1015439"/>
        </a:xfrm>
        <a:prstGeom prst="ellipse">
          <a:avLst/>
        </a:prstGeom>
        <a:solidFill>
          <a:schemeClr val="accent2">
            <a:hueOff val="-1244059"/>
            <a:satOff val="-6581"/>
            <a:lumOff val="-2510"/>
            <a:alphaOff val="0"/>
          </a:schemeClr>
        </a:solidFill>
        <a:ln w="19050" cap="rnd" cmpd="sng" algn="ctr">
          <a:solidFill>
            <a:schemeClr val="accent2">
              <a:hueOff val="-1244059"/>
              <a:satOff val="-6581"/>
              <a:lumOff val="-2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68" tIns="12700" rIns="79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06700" y="487187"/>
        <a:ext cx="718023" cy="718023"/>
      </dsp:txXfrm>
    </dsp:sp>
    <dsp:sp modelId="{0C269901-E5B2-4E39-BF74-7FA437F662AB}">
      <dsp:nvSpPr>
        <dsp:cNvPr id="0" name=""/>
        <dsp:cNvSpPr/>
      </dsp:nvSpPr>
      <dsp:spPr>
        <a:xfrm>
          <a:off x="3482677" y="3384727"/>
          <a:ext cx="3166070" cy="72"/>
        </a:xfrm>
        <a:prstGeom prst="rect">
          <a:avLst/>
        </a:prstGeom>
        <a:solidFill>
          <a:schemeClr val="accent2">
            <a:hueOff val="-1866089"/>
            <a:satOff val="-9872"/>
            <a:lumOff val="-3764"/>
            <a:alphaOff val="0"/>
          </a:schemeClr>
        </a:solidFill>
        <a:ln w="19050" cap="rnd" cmpd="sng" algn="ctr">
          <a:solidFill>
            <a:schemeClr val="accent2">
              <a:hueOff val="-1866089"/>
              <a:satOff val="-9872"/>
              <a:lumOff val="-3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FB356-B8C8-4DE0-9054-3FB0A99BF0FD}">
      <dsp:nvSpPr>
        <dsp:cNvPr id="0" name=""/>
        <dsp:cNvSpPr/>
      </dsp:nvSpPr>
      <dsp:spPr>
        <a:xfrm>
          <a:off x="6965354" y="0"/>
          <a:ext cx="3166070" cy="3384799"/>
        </a:xfrm>
        <a:prstGeom prst="rect">
          <a:avLst/>
        </a:prstGeom>
        <a:solidFill>
          <a:schemeClr val="accent2">
            <a:tint val="40000"/>
            <a:alpha val="90000"/>
            <a:hueOff val="-3871361"/>
            <a:satOff val="-19132"/>
            <a:lumOff val="-1925"/>
            <a:alphaOff val="0"/>
          </a:schemeClr>
        </a:solidFill>
        <a:ln w="19050" cap="rnd" cmpd="sng" algn="ctr">
          <a:solidFill>
            <a:schemeClr val="accent2">
              <a:tint val="40000"/>
              <a:alpha val="90000"/>
              <a:hueOff val="-3871361"/>
              <a:satOff val="-19132"/>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6839" tIns="330200" rIns="246839" bIns="330200" numCol="1" spcCol="1270" anchor="t" anchorCtr="0">
          <a:noAutofit/>
        </a:bodyPr>
        <a:lstStyle/>
        <a:p>
          <a:pPr marL="0" lvl="0" indent="0" algn="l" defTabSz="844550">
            <a:lnSpc>
              <a:spcPct val="90000"/>
            </a:lnSpc>
            <a:spcBef>
              <a:spcPct val="0"/>
            </a:spcBef>
            <a:spcAft>
              <a:spcPct val="35000"/>
            </a:spcAft>
            <a:buNone/>
          </a:pPr>
          <a:r>
            <a:rPr lang="en-US" sz="1900" kern="1200"/>
            <a:t>Bank 3</a:t>
          </a:r>
        </a:p>
        <a:p>
          <a:pPr marL="114300" lvl="1" indent="-114300" algn="l" defTabSz="666750">
            <a:lnSpc>
              <a:spcPct val="90000"/>
            </a:lnSpc>
            <a:spcBef>
              <a:spcPct val="0"/>
            </a:spcBef>
            <a:spcAft>
              <a:spcPct val="15000"/>
            </a:spcAft>
            <a:buChar char="•"/>
          </a:pPr>
          <a:r>
            <a:rPr lang="en-US" sz="1500" kern="1200"/>
            <a:t>$1,000 minimum deposit</a:t>
          </a:r>
        </a:p>
        <a:p>
          <a:pPr marL="114300" lvl="1" indent="-114300" algn="l" defTabSz="666750">
            <a:lnSpc>
              <a:spcPct val="90000"/>
            </a:lnSpc>
            <a:spcBef>
              <a:spcPct val="0"/>
            </a:spcBef>
            <a:spcAft>
              <a:spcPct val="15000"/>
            </a:spcAft>
            <a:buChar char="•"/>
          </a:pPr>
          <a:r>
            <a:rPr lang="en-US" sz="1500" kern="1200"/>
            <a:t>1.75% APR</a:t>
          </a:r>
        </a:p>
        <a:p>
          <a:pPr marL="114300" lvl="1" indent="-114300" algn="l" defTabSz="666750">
            <a:lnSpc>
              <a:spcPct val="90000"/>
            </a:lnSpc>
            <a:spcBef>
              <a:spcPct val="0"/>
            </a:spcBef>
            <a:spcAft>
              <a:spcPct val="15000"/>
            </a:spcAft>
            <a:buChar char="•"/>
          </a:pPr>
          <a:r>
            <a:rPr lang="en-US" sz="1500" kern="1200"/>
            <a:t>60 month term</a:t>
          </a:r>
        </a:p>
        <a:p>
          <a:pPr marL="114300" lvl="1" indent="-114300" algn="l" defTabSz="666750">
            <a:lnSpc>
              <a:spcPct val="90000"/>
            </a:lnSpc>
            <a:spcBef>
              <a:spcPct val="0"/>
            </a:spcBef>
            <a:spcAft>
              <a:spcPct val="15000"/>
            </a:spcAft>
            <a:buChar char="•"/>
          </a:pPr>
          <a:r>
            <a:rPr lang="en-US" sz="1500" kern="1200"/>
            <a:t>No fees</a:t>
          </a:r>
        </a:p>
      </dsp:txBody>
      <dsp:txXfrm>
        <a:off x="6965354" y="1286223"/>
        <a:ext cx="3166070" cy="2030879"/>
      </dsp:txXfrm>
    </dsp:sp>
    <dsp:sp modelId="{7FC1C1A1-65BC-4538-BCDE-A2B627A5AD68}">
      <dsp:nvSpPr>
        <dsp:cNvPr id="0" name=""/>
        <dsp:cNvSpPr/>
      </dsp:nvSpPr>
      <dsp:spPr>
        <a:xfrm>
          <a:off x="8040669" y="338479"/>
          <a:ext cx="1015439" cy="1015439"/>
        </a:xfrm>
        <a:prstGeom prst="ellipse">
          <a:avLst/>
        </a:prstGeom>
        <a:solidFill>
          <a:schemeClr val="accent2">
            <a:hueOff val="-2488118"/>
            <a:satOff val="-13162"/>
            <a:lumOff val="-5019"/>
            <a:alphaOff val="0"/>
          </a:schemeClr>
        </a:solidFill>
        <a:ln w="19050" cap="rnd" cmpd="sng" algn="ctr">
          <a:solidFill>
            <a:schemeClr val="accent2">
              <a:hueOff val="-2488118"/>
              <a:satOff val="-13162"/>
              <a:lumOff val="-50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68" tIns="12700" rIns="79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89377" y="487187"/>
        <a:ext cx="718023" cy="718023"/>
      </dsp:txXfrm>
    </dsp:sp>
    <dsp:sp modelId="{DA63BFCE-F7E4-4244-93DB-9BD185F79AF5}">
      <dsp:nvSpPr>
        <dsp:cNvPr id="0" name=""/>
        <dsp:cNvSpPr/>
      </dsp:nvSpPr>
      <dsp:spPr>
        <a:xfrm>
          <a:off x="6965354" y="3384727"/>
          <a:ext cx="3166070" cy="72"/>
        </a:xfrm>
        <a:prstGeom prst="rect">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185FD-5812-49F5-BA7C-8E81764589F9}"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39838-DF27-4DEA-8923-663D6CC6281B}" type="slidenum">
              <a:rPr lang="en-US" smtClean="0"/>
              <a:t>‹#›</a:t>
            </a:fld>
            <a:endParaRPr lang="en-US"/>
          </a:p>
        </p:txBody>
      </p:sp>
    </p:spTree>
    <p:extLst>
      <p:ext uri="{BB962C8B-B14F-4D97-AF65-F5344CB8AC3E}">
        <p14:creationId xmlns:p14="http://schemas.microsoft.com/office/powerpoint/2010/main" val="277803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would you choose?</a:t>
            </a:r>
          </a:p>
          <a:p>
            <a:r>
              <a:rPr lang="en-US" dirty="0"/>
              <a:t>Things to keep in mind: </a:t>
            </a:r>
          </a:p>
          <a:p>
            <a:pPr marL="171450" indent="-171450">
              <a:buFont typeface="Arial" panose="020B0604020202020204" pitchFamily="34" charset="0"/>
              <a:buChar char="•"/>
            </a:pPr>
            <a:r>
              <a:rPr lang="en-US" dirty="0"/>
              <a:t>although accounts 2 &amp; 3 have</a:t>
            </a:r>
            <a:r>
              <a:rPr lang="en-US" baseline="0" dirty="0"/>
              <a:t> the same rate right now, if rates start to increase, account 3 will most likely see higher/earlier increases</a:t>
            </a:r>
          </a:p>
          <a:p>
            <a:pPr marL="171450" indent="-171450">
              <a:buFont typeface="Arial" panose="020B0604020202020204" pitchFamily="34" charset="0"/>
              <a:buChar char="•"/>
            </a:pPr>
            <a:r>
              <a:rPr lang="en-US" baseline="0" dirty="0"/>
              <a:t>Even though there are no maintenance fees, you will always be charged a fee if you drop below the min. balance</a:t>
            </a:r>
          </a:p>
          <a:p>
            <a:endParaRPr lang="en-US" dirty="0"/>
          </a:p>
        </p:txBody>
      </p:sp>
      <p:sp>
        <p:nvSpPr>
          <p:cNvPr id="4" name="Slide Number Placeholder 3"/>
          <p:cNvSpPr>
            <a:spLocks noGrp="1"/>
          </p:cNvSpPr>
          <p:nvPr>
            <p:ph type="sldNum" sz="quarter" idx="10"/>
          </p:nvPr>
        </p:nvSpPr>
        <p:spPr/>
        <p:txBody>
          <a:bodyPr/>
          <a:lstStyle/>
          <a:p>
            <a:fld id="{5B339838-DF27-4DEA-8923-663D6CC6281B}" type="slidenum">
              <a:rPr lang="en-US" smtClean="0"/>
              <a:t>11</a:t>
            </a:fld>
            <a:endParaRPr lang="en-US"/>
          </a:p>
        </p:txBody>
      </p:sp>
    </p:spTree>
    <p:extLst>
      <p:ext uri="{BB962C8B-B14F-4D97-AF65-F5344CB8AC3E}">
        <p14:creationId xmlns:p14="http://schemas.microsoft.com/office/powerpoint/2010/main" val="325166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7B5D22-1D89-49D4-99AC-BE9EED303759}" type="slidenum">
              <a:rPr lang="en-US" smtClean="0"/>
              <a:t>25</a:t>
            </a:fld>
            <a:endParaRPr lang="en-US"/>
          </a:p>
        </p:txBody>
      </p:sp>
    </p:spTree>
    <p:extLst>
      <p:ext uri="{BB962C8B-B14F-4D97-AF65-F5344CB8AC3E}">
        <p14:creationId xmlns:p14="http://schemas.microsoft.com/office/powerpoint/2010/main" val="241825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look beyond the price of the stock. The price, alone doesn’t give us the full story. So we use multiples to dive deeper.</a:t>
            </a:r>
          </a:p>
        </p:txBody>
      </p:sp>
      <p:sp>
        <p:nvSpPr>
          <p:cNvPr id="4" name="Slide Number Placeholder 3"/>
          <p:cNvSpPr>
            <a:spLocks noGrp="1"/>
          </p:cNvSpPr>
          <p:nvPr>
            <p:ph type="sldNum" sz="quarter" idx="5"/>
          </p:nvPr>
        </p:nvSpPr>
        <p:spPr/>
        <p:txBody>
          <a:bodyPr/>
          <a:lstStyle/>
          <a:p>
            <a:fld id="{C87B5D22-1D89-49D4-99AC-BE9EED303759}" type="slidenum">
              <a:rPr lang="en-US" smtClean="0"/>
              <a:t>26</a:t>
            </a:fld>
            <a:endParaRPr lang="en-US"/>
          </a:p>
        </p:txBody>
      </p:sp>
    </p:spTree>
    <p:extLst>
      <p:ext uri="{BB962C8B-B14F-4D97-AF65-F5344CB8AC3E}">
        <p14:creationId xmlns:p14="http://schemas.microsoft.com/office/powerpoint/2010/main" val="79260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undervalued stocks helps us to potentially earn higher returns with our investments. On the other hand, investing in an overvalued stock has less earnings potential.</a:t>
            </a:r>
          </a:p>
        </p:txBody>
      </p:sp>
      <p:sp>
        <p:nvSpPr>
          <p:cNvPr id="4" name="Slide Number Placeholder 3"/>
          <p:cNvSpPr>
            <a:spLocks noGrp="1"/>
          </p:cNvSpPr>
          <p:nvPr>
            <p:ph type="sldNum" sz="quarter" idx="5"/>
          </p:nvPr>
        </p:nvSpPr>
        <p:spPr/>
        <p:txBody>
          <a:bodyPr/>
          <a:lstStyle/>
          <a:p>
            <a:fld id="{C87B5D22-1D89-49D4-99AC-BE9EED303759}" type="slidenum">
              <a:rPr lang="en-US" smtClean="0"/>
              <a:t>27</a:t>
            </a:fld>
            <a:endParaRPr lang="en-US"/>
          </a:p>
        </p:txBody>
      </p:sp>
    </p:spTree>
    <p:extLst>
      <p:ext uri="{BB962C8B-B14F-4D97-AF65-F5344CB8AC3E}">
        <p14:creationId xmlns:p14="http://schemas.microsoft.com/office/powerpoint/2010/main" val="143881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PEG ratio helps us to look more closely into a stock’s valuation. Although it takes the P/E ratio into account, it provides a clearer picture than the P/E ratio since it factors in the growth rate. In other words, the PEG ratio enhances the limitations of the P/E ratio.</a:t>
            </a:r>
          </a:p>
        </p:txBody>
      </p:sp>
      <p:sp>
        <p:nvSpPr>
          <p:cNvPr id="4" name="Slide Number Placeholder 3"/>
          <p:cNvSpPr>
            <a:spLocks noGrp="1"/>
          </p:cNvSpPr>
          <p:nvPr>
            <p:ph type="sldNum" sz="quarter" idx="5"/>
          </p:nvPr>
        </p:nvSpPr>
        <p:spPr/>
        <p:txBody>
          <a:bodyPr/>
          <a:lstStyle/>
          <a:p>
            <a:fld id="{C87B5D22-1D89-49D4-99AC-BE9EED303759}" type="slidenum">
              <a:rPr lang="en-US" smtClean="0"/>
              <a:t>28</a:t>
            </a:fld>
            <a:endParaRPr lang="en-US"/>
          </a:p>
        </p:txBody>
      </p:sp>
    </p:spTree>
    <p:extLst>
      <p:ext uri="{BB962C8B-B14F-4D97-AF65-F5344CB8AC3E}">
        <p14:creationId xmlns:p14="http://schemas.microsoft.com/office/powerpoint/2010/main" val="266545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Identifying undervalued stocks helps us to potentially earn higher returns with our investments. On the other hand, investing in an overvalued stock has less earnings potential.</a:t>
            </a:r>
          </a:p>
          <a:p>
            <a:endParaRPr lang="en-US" dirty="0"/>
          </a:p>
        </p:txBody>
      </p:sp>
      <p:sp>
        <p:nvSpPr>
          <p:cNvPr id="4" name="Slide Number Placeholder 3"/>
          <p:cNvSpPr>
            <a:spLocks noGrp="1"/>
          </p:cNvSpPr>
          <p:nvPr>
            <p:ph type="sldNum" sz="quarter" idx="5"/>
          </p:nvPr>
        </p:nvSpPr>
        <p:spPr/>
        <p:txBody>
          <a:bodyPr/>
          <a:lstStyle/>
          <a:p>
            <a:fld id="{C87B5D22-1D89-49D4-99AC-BE9EED303759}" type="slidenum">
              <a:rPr lang="en-US" smtClean="0"/>
              <a:t>29</a:t>
            </a:fld>
            <a:endParaRPr lang="en-US"/>
          </a:p>
        </p:txBody>
      </p:sp>
    </p:spTree>
    <p:extLst>
      <p:ext uri="{BB962C8B-B14F-4D97-AF65-F5344CB8AC3E}">
        <p14:creationId xmlns:p14="http://schemas.microsoft.com/office/powerpoint/2010/main" val="12312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Just looking at the price doesn’t give us the full story. </a:t>
            </a:r>
          </a:p>
          <a:p>
            <a:pPr marL="228600" indent="-228600">
              <a:buAutoNum type="arabicPeriod"/>
            </a:pPr>
            <a:r>
              <a:rPr lang="en-US" dirty="0"/>
              <a:t>The D/E ratio shows any potential red flags. </a:t>
            </a:r>
          </a:p>
          <a:p>
            <a:pPr marL="228600" indent="-228600">
              <a:buAutoNum type="arabicPeriod"/>
            </a:pPr>
            <a:r>
              <a:rPr lang="en-US" dirty="0"/>
              <a:t>The P/E ratio gives us insight to understanding the valuation. </a:t>
            </a:r>
          </a:p>
          <a:p>
            <a:pPr marL="228600" indent="-228600">
              <a:buAutoNum type="arabicPeriod"/>
            </a:pPr>
            <a:r>
              <a:rPr lang="en-US" dirty="0"/>
              <a:t>The PEG ratio enhances the limitations of the P/E ratio. For example, Ford’s stock has a lower price and P/E out of all three companies. However GM has the lowest PEG ratio, which accounts for the growth rate. As a result, GM appears to be the most undervalued stock. </a:t>
            </a:r>
          </a:p>
        </p:txBody>
      </p:sp>
      <p:sp>
        <p:nvSpPr>
          <p:cNvPr id="4" name="Slide Number Placeholder 3"/>
          <p:cNvSpPr>
            <a:spLocks noGrp="1"/>
          </p:cNvSpPr>
          <p:nvPr>
            <p:ph type="sldNum" sz="quarter" idx="5"/>
          </p:nvPr>
        </p:nvSpPr>
        <p:spPr/>
        <p:txBody>
          <a:bodyPr/>
          <a:lstStyle/>
          <a:p>
            <a:fld id="{C87B5D22-1D89-49D4-99AC-BE9EED303759}" type="slidenum">
              <a:rPr lang="en-US" smtClean="0"/>
              <a:t>30</a:t>
            </a:fld>
            <a:endParaRPr lang="en-US"/>
          </a:p>
        </p:txBody>
      </p:sp>
    </p:spTree>
    <p:extLst>
      <p:ext uri="{BB962C8B-B14F-4D97-AF65-F5344CB8AC3E}">
        <p14:creationId xmlns:p14="http://schemas.microsoft.com/office/powerpoint/2010/main" val="175839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Mutual funds pool money from many investors and invest the money into a variety of securities such as stocks, bonds, and short-term debt. </a:t>
            </a:r>
          </a:p>
        </p:txBody>
      </p:sp>
      <p:sp>
        <p:nvSpPr>
          <p:cNvPr id="4" name="Slide Number Placeholder 3"/>
          <p:cNvSpPr>
            <a:spLocks noGrp="1"/>
          </p:cNvSpPr>
          <p:nvPr>
            <p:ph type="sldNum" sz="quarter" idx="5"/>
          </p:nvPr>
        </p:nvSpPr>
        <p:spPr/>
        <p:txBody>
          <a:bodyPr/>
          <a:lstStyle/>
          <a:p>
            <a:fld id="{5B339838-DF27-4DEA-8923-663D6CC6281B}" type="slidenum">
              <a:rPr lang="en-US" smtClean="0"/>
              <a:t>31</a:t>
            </a:fld>
            <a:endParaRPr lang="en-US"/>
          </a:p>
        </p:txBody>
      </p:sp>
    </p:spTree>
    <p:extLst>
      <p:ext uri="{BB962C8B-B14F-4D97-AF65-F5344CB8AC3E}">
        <p14:creationId xmlns:p14="http://schemas.microsoft.com/office/powerpoint/2010/main" val="339375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investing involves applying financial metrics to seek out the best investments, much like the exercise that we just did as a group. Whereas passive investing is more about tracking/matching the market.</a:t>
            </a:r>
          </a:p>
        </p:txBody>
      </p:sp>
      <p:sp>
        <p:nvSpPr>
          <p:cNvPr id="4" name="Slide Number Placeholder 3"/>
          <p:cNvSpPr>
            <a:spLocks noGrp="1"/>
          </p:cNvSpPr>
          <p:nvPr>
            <p:ph type="sldNum" sz="quarter" idx="5"/>
          </p:nvPr>
        </p:nvSpPr>
        <p:spPr/>
        <p:txBody>
          <a:bodyPr/>
          <a:lstStyle/>
          <a:p>
            <a:fld id="{C87B5D22-1D89-49D4-99AC-BE9EED303759}" type="slidenum">
              <a:rPr lang="en-US" smtClean="0"/>
              <a:t>32</a:t>
            </a:fld>
            <a:endParaRPr lang="en-US"/>
          </a:p>
        </p:txBody>
      </p:sp>
    </p:spTree>
    <p:extLst>
      <p:ext uri="{BB962C8B-B14F-4D97-AF65-F5344CB8AC3E}">
        <p14:creationId xmlns:p14="http://schemas.microsoft.com/office/powerpoint/2010/main" val="85016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thing to remember is that choosing the right approach is far less important than actually getting started. Both approaches aim to accomplish the same goal, but it is important to start now since the power of time/compound interest allows us to earn higher returns. Let’s take a closer look into the power of compound interest. (Next slide)</a:t>
            </a:r>
          </a:p>
        </p:txBody>
      </p:sp>
      <p:sp>
        <p:nvSpPr>
          <p:cNvPr id="4" name="Slide Number Placeholder 3"/>
          <p:cNvSpPr>
            <a:spLocks noGrp="1"/>
          </p:cNvSpPr>
          <p:nvPr>
            <p:ph type="sldNum" sz="quarter" idx="5"/>
          </p:nvPr>
        </p:nvSpPr>
        <p:spPr/>
        <p:txBody>
          <a:bodyPr/>
          <a:lstStyle/>
          <a:p>
            <a:fld id="{C87B5D22-1D89-49D4-99AC-BE9EED303759}" type="slidenum">
              <a:rPr lang="en-US" smtClean="0"/>
              <a:t>34</a:t>
            </a:fld>
            <a:endParaRPr lang="en-US"/>
          </a:p>
        </p:txBody>
      </p:sp>
    </p:spTree>
    <p:extLst>
      <p:ext uri="{BB962C8B-B14F-4D97-AF65-F5344CB8AC3E}">
        <p14:creationId xmlns:p14="http://schemas.microsoft.com/office/powerpoint/2010/main" val="397267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7B5D22-1D89-49D4-99AC-BE9EED303759}" type="slidenum">
              <a:rPr lang="en-US" smtClean="0"/>
              <a:t>35</a:t>
            </a:fld>
            <a:endParaRPr lang="en-US"/>
          </a:p>
        </p:txBody>
      </p:sp>
    </p:spTree>
    <p:extLst>
      <p:ext uri="{BB962C8B-B14F-4D97-AF65-F5344CB8AC3E}">
        <p14:creationId xmlns:p14="http://schemas.microsoft.com/office/powerpoint/2010/main" val="275741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would you choose?</a:t>
            </a:r>
          </a:p>
          <a:p>
            <a:r>
              <a:rPr lang="en-US" dirty="0"/>
              <a:t>Things to keep in mind: </a:t>
            </a:r>
          </a:p>
          <a:p>
            <a:pPr marL="171450" indent="-171450">
              <a:buFont typeface="Arial" panose="020B0604020202020204" pitchFamily="34" charset="0"/>
              <a:buChar char="•"/>
            </a:pPr>
            <a:r>
              <a:rPr lang="en-US" dirty="0"/>
              <a:t>Bank 2 is giving you a higher APR, but charging a fee;</a:t>
            </a:r>
            <a:r>
              <a:rPr lang="en-US" baseline="0" dirty="0"/>
              <a:t> depending on how much you’re investing, it may be worth it to pay the fee because you’ll earn more interest.</a:t>
            </a:r>
          </a:p>
          <a:p>
            <a:pPr marL="171450" indent="-171450">
              <a:buFont typeface="Arial" panose="020B0604020202020204" pitchFamily="34" charset="0"/>
              <a:buChar char="•"/>
            </a:pPr>
            <a:r>
              <a:rPr lang="en-US" baseline="0" dirty="0"/>
              <a:t>Bank 3 has the higher APR and no fees, so if you were planning to invest at least $750, this is your best option (remember that you can’t withdraw the money after the initial investment without paying a penalty)</a:t>
            </a:r>
          </a:p>
          <a:p>
            <a:endParaRPr lang="en-US" dirty="0"/>
          </a:p>
        </p:txBody>
      </p:sp>
      <p:sp>
        <p:nvSpPr>
          <p:cNvPr id="4" name="Slide Number Placeholder 3"/>
          <p:cNvSpPr>
            <a:spLocks noGrp="1"/>
          </p:cNvSpPr>
          <p:nvPr>
            <p:ph type="sldNum" sz="quarter" idx="10"/>
          </p:nvPr>
        </p:nvSpPr>
        <p:spPr/>
        <p:txBody>
          <a:bodyPr/>
          <a:lstStyle/>
          <a:p>
            <a:fld id="{5B339838-DF27-4DEA-8923-663D6CC6281B}" type="slidenum">
              <a:rPr lang="en-US" smtClean="0"/>
              <a:t>13</a:t>
            </a:fld>
            <a:endParaRPr lang="en-US"/>
          </a:p>
        </p:txBody>
      </p:sp>
    </p:spTree>
    <p:extLst>
      <p:ext uri="{BB962C8B-B14F-4D97-AF65-F5344CB8AC3E}">
        <p14:creationId xmlns:p14="http://schemas.microsoft.com/office/powerpoint/2010/main" val="130167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it is so important to diversify your investments. As you can see - picking different investments allows us to spread out our risk, while also improving long-term portfolio performance.</a:t>
            </a:r>
          </a:p>
        </p:txBody>
      </p:sp>
      <p:sp>
        <p:nvSpPr>
          <p:cNvPr id="4" name="Slide Number Placeholder 3"/>
          <p:cNvSpPr>
            <a:spLocks noGrp="1"/>
          </p:cNvSpPr>
          <p:nvPr>
            <p:ph type="sldNum" sz="quarter" idx="5"/>
          </p:nvPr>
        </p:nvSpPr>
        <p:spPr/>
        <p:txBody>
          <a:bodyPr/>
          <a:lstStyle/>
          <a:p>
            <a:fld id="{C87B5D22-1D89-49D4-99AC-BE9EED303759}" type="slidenum">
              <a:rPr lang="en-US" smtClean="0"/>
              <a:t>43</a:t>
            </a:fld>
            <a:endParaRPr lang="en-US"/>
          </a:p>
        </p:txBody>
      </p:sp>
    </p:spTree>
    <p:extLst>
      <p:ext uri="{BB962C8B-B14F-4D97-AF65-F5344CB8AC3E}">
        <p14:creationId xmlns:p14="http://schemas.microsoft.com/office/powerpoint/2010/main" val="418640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39838-DF27-4DEA-8923-663D6CC6281B}" type="slidenum">
              <a:rPr lang="en-US" smtClean="0"/>
              <a:t>14</a:t>
            </a:fld>
            <a:endParaRPr lang="en-US"/>
          </a:p>
        </p:txBody>
      </p:sp>
    </p:spTree>
    <p:extLst>
      <p:ext uri="{BB962C8B-B14F-4D97-AF65-F5344CB8AC3E}">
        <p14:creationId xmlns:p14="http://schemas.microsoft.com/office/powerpoint/2010/main" val="26155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39838-DF27-4DEA-8923-663D6CC6281B}" type="slidenum">
              <a:rPr lang="en-US" smtClean="0"/>
              <a:t>15</a:t>
            </a:fld>
            <a:endParaRPr lang="en-US"/>
          </a:p>
        </p:txBody>
      </p:sp>
    </p:spTree>
    <p:extLst>
      <p:ext uri="{BB962C8B-B14F-4D97-AF65-F5344CB8AC3E}">
        <p14:creationId xmlns:p14="http://schemas.microsoft.com/office/powerpoint/2010/main" val="47622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a:t>
            </a:r>
            <a:r>
              <a:rPr lang="en-US" baseline="0" dirty="0"/>
              <a:t> IRA options will have generally the same considerations as a CD account </a:t>
            </a:r>
            <a:endParaRPr lang="en-US" dirty="0"/>
          </a:p>
        </p:txBody>
      </p:sp>
      <p:sp>
        <p:nvSpPr>
          <p:cNvPr id="4" name="Slide Number Placeholder 3"/>
          <p:cNvSpPr>
            <a:spLocks noGrp="1"/>
          </p:cNvSpPr>
          <p:nvPr>
            <p:ph type="sldNum" sz="quarter" idx="10"/>
          </p:nvPr>
        </p:nvSpPr>
        <p:spPr/>
        <p:txBody>
          <a:bodyPr/>
          <a:lstStyle/>
          <a:p>
            <a:fld id="{5B339838-DF27-4DEA-8923-663D6CC6281B}" type="slidenum">
              <a:rPr lang="en-US" smtClean="0"/>
              <a:t>19</a:t>
            </a:fld>
            <a:endParaRPr lang="en-US"/>
          </a:p>
        </p:txBody>
      </p:sp>
    </p:spTree>
    <p:extLst>
      <p:ext uri="{BB962C8B-B14F-4D97-AF65-F5344CB8AC3E}">
        <p14:creationId xmlns:p14="http://schemas.microsoft.com/office/powerpoint/2010/main" val="249675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key financial metrics/multiples that we can apply to our analysis, but the very first thing to check is the company’s earnings per share (EPS). This will tell us if the company is profitable.</a:t>
            </a:r>
          </a:p>
        </p:txBody>
      </p:sp>
      <p:sp>
        <p:nvSpPr>
          <p:cNvPr id="4" name="Slide Number Placeholder 3"/>
          <p:cNvSpPr>
            <a:spLocks noGrp="1"/>
          </p:cNvSpPr>
          <p:nvPr>
            <p:ph type="sldNum" sz="quarter" idx="5"/>
          </p:nvPr>
        </p:nvSpPr>
        <p:spPr/>
        <p:txBody>
          <a:bodyPr/>
          <a:lstStyle/>
          <a:p>
            <a:fld id="{C87B5D22-1D89-49D4-99AC-BE9EED303759}" type="slidenum">
              <a:rPr lang="en-US" smtClean="0"/>
              <a:t>21</a:t>
            </a:fld>
            <a:endParaRPr lang="en-US"/>
          </a:p>
        </p:txBody>
      </p:sp>
    </p:spTree>
    <p:extLst>
      <p:ext uri="{BB962C8B-B14F-4D97-AF65-F5344CB8AC3E}">
        <p14:creationId xmlns:p14="http://schemas.microsoft.com/office/powerpoint/2010/main" val="149545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 gives us a clear picture of whether or not a company is profitable.</a:t>
            </a:r>
          </a:p>
        </p:txBody>
      </p:sp>
      <p:sp>
        <p:nvSpPr>
          <p:cNvPr id="4" name="Slide Number Placeholder 3"/>
          <p:cNvSpPr>
            <a:spLocks noGrp="1"/>
          </p:cNvSpPr>
          <p:nvPr>
            <p:ph type="sldNum" sz="quarter" idx="5"/>
          </p:nvPr>
        </p:nvSpPr>
        <p:spPr/>
        <p:txBody>
          <a:bodyPr/>
          <a:lstStyle/>
          <a:p>
            <a:fld id="{C87B5D22-1D89-49D4-99AC-BE9EED303759}" type="slidenum">
              <a:rPr lang="en-US" smtClean="0"/>
              <a:t>22</a:t>
            </a:fld>
            <a:endParaRPr lang="en-US"/>
          </a:p>
        </p:txBody>
      </p:sp>
    </p:spTree>
    <p:extLst>
      <p:ext uri="{BB962C8B-B14F-4D97-AF65-F5344CB8AC3E}">
        <p14:creationId xmlns:p14="http://schemas.microsoft.com/office/powerpoint/2010/main" val="341382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adjusted/actual earnings are positive, therefore the company is profitable. The column on the right shows us that Apple is consistently beating the forecasted expectations each quarter, which signals a strong company. A comparison of Q2 2022 vs. Q2 2021 shows 8.57% growth, which is another green flag.</a:t>
            </a:r>
          </a:p>
        </p:txBody>
      </p:sp>
      <p:sp>
        <p:nvSpPr>
          <p:cNvPr id="4" name="Slide Number Placeholder 3"/>
          <p:cNvSpPr>
            <a:spLocks noGrp="1"/>
          </p:cNvSpPr>
          <p:nvPr>
            <p:ph type="sldNum" sz="quarter" idx="5"/>
          </p:nvPr>
        </p:nvSpPr>
        <p:spPr/>
        <p:txBody>
          <a:bodyPr/>
          <a:lstStyle/>
          <a:p>
            <a:fld id="{C87B5D22-1D89-49D4-99AC-BE9EED303759}" type="slidenum">
              <a:rPr lang="en-US" smtClean="0"/>
              <a:t>23</a:t>
            </a:fld>
            <a:endParaRPr lang="en-US"/>
          </a:p>
        </p:txBody>
      </p:sp>
    </p:spTree>
    <p:extLst>
      <p:ext uri="{BB962C8B-B14F-4D97-AF65-F5344CB8AC3E}">
        <p14:creationId xmlns:p14="http://schemas.microsoft.com/office/powerpoint/2010/main" val="384693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stock with a high D/E ratio may signal a red flag.</a:t>
            </a:r>
          </a:p>
        </p:txBody>
      </p:sp>
      <p:sp>
        <p:nvSpPr>
          <p:cNvPr id="4" name="Slide Number Placeholder 3"/>
          <p:cNvSpPr>
            <a:spLocks noGrp="1"/>
          </p:cNvSpPr>
          <p:nvPr>
            <p:ph type="sldNum" sz="quarter" idx="5"/>
          </p:nvPr>
        </p:nvSpPr>
        <p:spPr/>
        <p:txBody>
          <a:bodyPr/>
          <a:lstStyle/>
          <a:p>
            <a:fld id="{C87B5D22-1D89-49D4-99AC-BE9EED303759}" type="slidenum">
              <a:rPr lang="en-US" smtClean="0"/>
              <a:t>24</a:t>
            </a:fld>
            <a:endParaRPr lang="en-US"/>
          </a:p>
        </p:txBody>
      </p:sp>
    </p:spTree>
    <p:extLst>
      <p:ext uri="{BB962C8B-B14F-4D97-AF65-F5344CB8AC3E}">
        <p14:creationId xmlns:p14="http://schemas.microsoft.com/office/powerpoint/2010/main" val="246808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9589270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3F1425-09F7-4312-AD33-8F082701D7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277562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66945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407887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274567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5277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214811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60450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197951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160819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F1425-09F7-4312-AD33-8F082701D7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145531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3F1425-09F7-4312-AD33-8F082701D7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414211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3F1425-09F7-4312-AD33-8F082701D7B8}"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30417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3F1425-09F7-4312-AD33-8F082701D7B8}"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316369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23F1425-09F7-4312-AD33-8F082701D7B8}"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351929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3F1425-09F7-4312-AD33-8F082701D7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290533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3F1425-09F7-4312-AD33-8F082701D7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941A-1A26-4460-B3E8-EAA88F177937}" type="slidenum">
              <a:rPr lang="en-US" smtClean="0"/>
              <a:t>‹#›</a:t>
            </a:fld>
            <a:endParaRPr lang="en-US"/>
          </a:p>
        </p:txBody>
      </p:sp>
    </p:spTree>
    <p:extLst>
      <p:ext uri="{BB962C8B-B14F-4D97-AF65-F5344CB8AC3E}">
        <p14:creationId xmlns:p14="http://schemas.microsoft.com/office/powerpoint/2010/main" val="219271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3F1425-09F7-4312-AD33-8F082701D7B8}" type="datetimeFigureOut">
              <a:rPr lang="en-US" smtClean="0"/>
              <a:t>1/25/2023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B0941A-1A26-4460-B3E8-EAA88F177937}" type="slidenum">
              <a:rPr lang="en-US" smtClean="0"/>
              <a:t>‹#›</a:t>
            </a:fld>
            <a:endParaRPr lang="en-US"/>
          </a:p>
        </p:txBody>
      </p:sp>
    </p:spTree>
    <p:extLst>
      <p:ext uri="{BB962C8B-B14F-4D97-AF65-F5344CB8AC3E}">
        <p14:creationId xmlns:p14="http://schemas.microsoft.com/office/powerpoint/2010/main" val="2523949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jfi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4.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6.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eIOUGZcmauo" TargetMode="Externa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3464" y="639097"/>
            <a:ext cx="4789678" cy="3746634"/>
          </a:xfrm>
        </p:spPr>
        <p:txBody>
          <a:bodyPr>
            <a:normAutofit/>
          </a:bodyPr>
          <a:lstStyle/>
          <a:p>
            <a:r>
              <a:rPr lang="en-US" dirty="0"/>
              <a:t>Financial wellness</a:t>
            </a:r>
          </a:p>
        </p:txBody>
      </p:sp>
      <p:sp>
        <p:nvSpPr>
          <p:cNvPr id="3" name="Subtitle 2"/>
          <p:cNvSpPr>
            <a:spLocks noGrp="1"/>
          </p:cNvSpPr>
          <p:nvPr>
            <p:ph type="subTitle" idx="1"/>
          </p:nvPr>
        </p:nvSpPr>
        <p:spPr>
          <a:xfrm>
            <a:off x="643464" y="4385732"/>
            <a:ext cx="4813437" cy="1838087"/>
          </a:xfrm>
        </p:spPr>
        <p:txBody>
          <a:bodyPr>
            <a:normAutofit/>
          </a:bodyPr>
          <a:lstStyle/>
          <a:p>
            <a:r>
              <a:rPr lang="en-US" dirty="0"/>
              <a:t>Kimberly Young</a:t>
            </a:r>
          </a:p>
        </p:txBody>
      </p:sp>
      <p:pic>
        <p:nvPicPr>
          <p:cNvPr id="7" name="Graphic 6" descr="Money">
            <a:extLst>
              <a:ext uri="{FF2B5EF4-FFF2-40B4-BE49-F238E27FC236}">
                <a16:creationId xmlns:a16="http://schemas.microsoft.com/office/drawing/2014/main" id="{6ABE4D63-EAC1-524A-4097-90AC28815F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6606" y="690853"/>
            <a:ext cx="5471927" cy="547192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44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Choosing a money market</a:t>
            </a:r>
          </a:p>
        </p:txBody>
      </p:sp>
      <p:pic>
        <p:nvPicPr>
          <p:cNvPr id="5" name="Content Placeholder 4"/>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8050"/>
          <a:stretch/>
        </p:blipFill>
        <p:spPr>
          <a:xfrm>
            <a:off x="20" y="975"/>
            <a:ext cx="7552924" cy="6858000"/>
          </a:xfrm>
          <a:prstGeom prst="rect">
            <a:avLst/>
          </a:prstGeom>
        </p:spPr>
      </p:pic>
      <p:sp>
        <p:nvSpPr>
          <p:cNvPr id="3" name="Content Placeholder 2"/>
          <p:cNvSpPr>
            <a:spLocks noGrp="1"/>
          </p:cNvSpPr>
          <p:nvPr>
            <p:ph sz="half" idx="1"/>
          </p:nvPr>
        </p:nvSpPr>
        <p:spPr>
          <a:xfrm>
            <a:off x="7865806" y="2251587"/>
            <a:ext cx="3706762" cy="3972232"/>
          </a:xfrm>
        </p:spPr>
        <p:txBody>
          <a:bodyPr vert="horz" lIns="91440" tIns="45720" rIns="91440" bIns="45720" rtlCol="0" anchor="ctr">
            <a:normAutofit/>
          </a:bodyPr>
          <a:lstStyle/>
          <a:p>
            <a:r>
              <a:rPr lang="en-US" dirty="0"/>
              <a:t>How much money can you keep in the account at all times?</a:t>
            </a:r>
          </a:p>
          <a:p>
            <a:r>
              <a:rPr lang="en-US" dirty="0"/>
              <a:t>What is the interest rate?</a:t>
            </a:r>
          </a:p>
          <a:p>
            <a:r>
              <a:rPr lang="en-US" dirty="0"/>
              <a:t>Are there any fees?</a:t>
            </a:r>
          </a:p>
        </p:txBody>
      </p:sp>
    </p:spTree>
    <p:extLst>
      <p:ext uri="{BB962C8B-B14F-4D97-AF65-F5344CB8AC3E}">
        <p14:creationId xmlns:p14="http://schemas.microsoft.com/office/powerpoint/2010/main" val="143460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vert="horz" lIns="91440" tIns="45720" rIns="91440" bIns="45720" rtlCol="0" anchor="ctr">
            <a:normAutofit/>
          </a:bodyPr>
          <a:lstStyle/>
          <a:p>
            <a:r>
              <a:rPr lang="en-US">
                <a:solidFill>
                  <a:srgbClr val="FFFFFF"/>
                </a:solidFill>
              </a:rPr>
              <a:t>Choosing a money market</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3" name="Diagram 2"/>
          <p:cNvGraphicFramePr/>
          <p:nvPr>
            <p:extLst>
              <p:ext uri="{D42A27DB-BD31-4B8C-83A1-F6EECF244321}">
                <p14:modId xmlns:p14="http://schemas.microsoft.com/office/powerpoint/2010/main" val="49729789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743469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Choosing a CD</a:t>
            </a:r>
          </a:p>
        </p:txBody>
      </p:sp>
      <p:pic>
        <p:nvPicPr>
          <p:cNvPr id="6" name="Content Placeholder 5"/>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r="-2" b="9199"/>
          <a:stretch/>
        </p:blipFill>
        <p:spPr>
          <a:xfrm>
            <a:off x="20" y="975"/>
            <a:ext cx="7552924" cy="6858000"/>
          </a:xfrm>
          <a:prstGeom prst="rect">
            <a:avLst/>
          </a:prstGeom>
        </p:spPr>
      </p:pic>
      <p:sp>
        <p:nvSpPr>
          <p:cNvPr id="4" name="Content Placeholder 3"/>
          <p:cNvSpPr>
            <a:spLocks noGrp="1"/>
          </p:cNvSpPr>
          <p:nvPr>
            <p:ph sz="half" idx="2"/>
          </p:nvPr>
        </p:nvSpPr>
        <p:spPr>
          <a:xfrm>
            <a:off x="7865806" y="2251587"/>
            <a:ext cx="3706762" cy="3972232"/>
          </a:xfrm>
        </p:spPr>
        <p:txBody>
          <a:bodyPr vert="horz" lIns="91440" tIns="45720" rIns="91440" bIns="45720" rtlCol="0" anchor="ctr">
            <a:normAutofit/>
          </a:bodyPr>
          <a:lstStyle/>
          <a:p>
            <a:r>
              <a:rPr lang="en-US" dirty="0"/>
              <a:t>How much can you afford to invest?</a:t>
            </a:r>
          </a:p>
          <a:p>
            <a:r>
              <a:rPr lang="en-US" dirty="0"/>
              <a:t>How long can you keep the money locked up?</a:t>
            </a:r>
          </a:p>
          <a:p>
            <a:r>
              <a:rPr lang="en-US" dirty="0"/>
              <a:t>What is the interest rate?</a:t>
            </a:r>
          </a:p>
          <a:p>
            <a:r>
              <a:rPr lang="en-US" dirty="0"/>
              <a:t>Are there any fees?</a:t>
            </a:r>
          </a:p>
        </p:txBody>
      </p:sp>
    </p:spTree>
    <p:extLst>
      <p:ext uri="{BB962C8B-B14F-4D97-AF65-F5344CB8AC3E}">
        <p14:creationId xmlns:p14="http://schemas.microsoft.com/office/powerpoint/2010/main" val="86478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vert="horz" lIns="91440" tIns="45720" rIns="91440" bIns="45720" rtlCol="0" anchor="ctr">
            <a:normAutofit/>
          </a:bodyPr>
          <a:lstStyle/>
          <a:p>
            <a:r>
              <a:rPr lang="en-US"/>
              <a:t>Choosing a CD</a:t>
            </a:r>
            <a:endParaRPr lang="en-US" dirty="0"/>
          </a:p>
        </p:txBody>
      </p:sp>
      <p:graphicFrame>
        <p:nvGraphicFramePr>
          <p:cNvPr id="19" name="Diagram 2"/>
          <p:cNvGraphicFramePr/>
          <p:nvPr>
            <p:extLst>
              <p:ext uri="{D42A27DB-BD31-4B8C-83A1-F6EECF244321}">
                <p14:modId xmlns:p14="http://schemas.microsoft.com/office/powerpoint/2010/main" val="37092571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5792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vert="horz" lIns="91440" tIns="45720" rIns="91440" bIns="45720" rtlCol="0" anchor="ctr">
            <a:normAutofit/>
          </a:bodyPr>
          <a:lstStyle/>
          <a:p>
            <a:r>
              <a:rPr lang="en-US" dirty="0"/>
              <a:t>Your turn to try!</a:t>
            </a:r>
          </a:p>
        </p:txBody>
      </p:sp>
      <p:graphicFrame>
        <p:nvGraphicFramePr>
          <p:cNvPr id="3" name="Diagram 2"/>
          <p:cNvGraphicFramePr/>
          <p:nvPr>
            <p:extLst>
              <p:ext uri="{D42A27DB-BD31-4B8C-83A1-F6EECF244321}">
                <p14:modId xmlns:p14="http://schemas.microsoft.com/office/powerpoint/2010/main" val="289988148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780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18644709"/>
              </p:ext>
            </p:extLst>
          </p:nvPr>
        </p:nvGraphicFramePr>
        <p:xfrm>
          <a:off x="897912" y="815384"/>
          <a:ext cx="10646228" cy="4271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62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graphicEl>
                                              <a:dgm id="{B596CCCF-0B0A-4904-85AB-B7817FB1E5C5}"/>
                                            </p:graphicEl>
                                          </p:spTgt>
                                        </p:tgtEl>
                                        <p:attrNameLst>
                                          <p:attrName>style.visibility</p:attrName>
                                        </p:attrNameLst>
                                      </p:cBhvr>
                                      <p:to>
                                        <p:strVal val="visible"/>
                                      </p:to>
                                    </p:set>
                                    <p:animEffect transition="in" filter="fade">
                                      <p:cBhvr>
                                        <p:cTn id="7" dur="1000"/>
                                        <p:tgtEl>
                                          <p:spTgt spid="3">
                                            <p:graphicEl>
                                              <a:dgm id="{B596CCCF-0B0A-4904-85AB-B7817FB1E5C5}"/>
                                            </p:graphicEl>
                                          </p:spTgt>
                                        </p:tgtEl>
                                      </p:cBhvr>
                                    </p:animEffect>
                                    <p:anim calcmode="lin" valueType="num">
                                      <p:cBhvr>
                                        <p:cTn id="8" dur="1000" fill="hold"/>
                                        <p:tgtEl>
                                          <p:spTgt spid="3">
                                            <p:graphicEl>
                                              <a:dgm id="{B596CCCF-0B0A-4904-85AB-B7817FB1E5C5}"/>
                                            </p:graphicEl>
                                          </p:spTgt>
                                        </p:tgtEl>
                                        <p:attrNameLst>
                                          <p:attrName>ppt_w</p:attrName>
                                        </p:attrNameLst>
                                      </p:cBhvr>
                                      <p:tavLst>
                                        <p:tav tm="0" fmla="#ppt_w*sin(2.5*pi*$)">
                                          <p:val>
                                            <p:fltVal val="0"/>
                                          </p:val>
                                        </p:tav>
                                        <p:tav tm="100000">
                                          <p:val>
                                            <p:fltVal val="1"/>
                                          </p:val>
                                        </p:tav>
                                      </p:tavLst>
                                    </p:anim>
                                    <p:anim calcmode="lin" valueType="num">
                                      <p:cBhvr>
                                        <p:cTn id="9" dur="1000" fill="hold"/>
                                        <p:tgtEl>
                                          <p:spTgt spid="3">
                                            <p:graphicEl>
                                              <a:dgm id="{B596CCCF-0B0A-4904-85AB-B7817FB1E5C5}"/>
                                            </p:graphic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graphicEl>
                                              <a:dgm id="{A939BE0C-6987-412D-BC63-B6BAECB0C730}"/>
                                            </p:graphicEl>
                                          </p:spTgt>
                                        </p:tgtEl>
                                        <p:attrNameLst>
                                          <p:attrName>style.visibility</p:attrName>
                                        </p:attrNameLst>
                                      </p:cBhvr>
                                      <p:to>
                                        <p:strVal val="visible"/>
                                      </p:to>
                                    </p:set>
                                    <p:animEffect transition="in" filter="fade">
                                      <p:cBhvr>
                                        <p:cTn id="14" dur="1000"/>
                                        <p:tgtEl>
                                          <p:spTgt spid="3">
                                            <p:graphicEl>
                                              <a:dgm id="{A939BE0C-6987-412D-BC63-B6BAECB0C730}"/>
                                            </p:graphicEl>
                                          </p:spTgt>
                                        </p:tgtEl>
                                      </p:cBhvr>
                                    </p:animEffect>
                                    <p:anim calcmode="lin" valueType="num">
                                      <p:cBhvr>
                                        <p:cTn id="15" dur="1000" fill="hold"/>
                                        <p:tgtEl>
                                          <p:spTgt spid="3">
                                            <p:graphicEl>
                                              <a:dgm id="{A939BE0C-6987-412D-BC63-B6BAECB0C730}"/>
                                            </p:graphicEl>
                                          </p:spTgt>
                                        </p:tgtEl>
                                        <p:attrNameLst>
                                          <p:attrName>ppt_w</p:attrName>
                                        </p:attrNameLst>
                                      </p:cBhvr>
                                      <p:tavLst>
                                        <p:tav tm="0" fmla="#ppt_w*sin(2.5*pi*$)">
                                          <p:val>
                                            <p:fltVal val="0"/>
                                          </p:val>
                                        </p:tav>
                                        <p:tav tm="100000">
                                          <p:val>
                                            <p:fltVal val="1"/>
                                          </p:val>
                                        </p:tav>
                                      </p:tavLst>
                                    </p:anim>
                                    <p:anim calcmode="lin" valueType="num">
                                      <p:cBhvr>
                                        <p:cTn id="16" dur="1000" fill="hold"/>
                                        <p:tgtEl>
                                          <p:spTgt spid="3">
                                            <p:graphicEl>
                                              <a:dgm id="{A939BE0C-6987-412D-BC63-B6BAECB0C730}"/>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graphicEl>
                                              <a:dgm id="{D3B1F81A-788F-4594-93F5-A7ED6214DB67}"/>
                                            </p:graphicEl>
                                          </p:spTgt>
                                        </p:tgtEl>
                                        <p:attrNameLst>
                                          <p:attrName>style.visibility</p:attrName>
                                        </p:attrNameLst>
                                      </p:cBhvr>
                                      <p:to>
                                        <p:strVal val="visible"/>
                                      </p:to>
                                    </p:set>
                                    <p:animEffect transition="in" filter="fade">
                                      <p:cBhvr>
                                        <p:cTn id="21" dur="1000"/>
                                        <p:tgtEl>
                                          <p:spTgt spid="3">
                                            <p:graphicEl>
                                              <a:dgm id="{D3B1F81A-788F-4594-93F5-A7ED6214DB67}"/>
                                            </p:graphicEl>
                                          </p:spTgt>
                                        </p:tgtEl>
                                      </p:cBhvr>
                                    </p:animEffect>
                                    <p:anim calcmode="lin" valueType="num">
                                      <p:cBhvr>
                                        <p:cTn id="22" dur="1000" fill="hold"/>
                                        <p:tgtEl>
                                          <p:spTgt spid="3">
                                            <p:graphicEl>
                                              <a:dgm id="{D3B1F81A-788F-4594-93F5-A7ED6214DB67}"/>
                                            </p:graphicEl>
                                          </p:spTgt>
                                        </p:tgtEl>
                                        <p:attrNameLst>
                                          <p:attrName>ppt_w</p:attrName>
                                        </p:attrNameLst>
                                      </p:cBhvr>
                                      <p:tavLst>
                                        <p:tav tm="0" fmla="#ppt_w*sin(2.5*pi*$)">
                                          <p:val>
                                            <p:fltVal val="0"/>
                                          </p:val>
                                        </p:tav>
                                        <p:tav tm="100000">
                                          <p:val>
                                            <p:fltVal val="1"/>
                                          </p:val>
                                        </p:tav>
                                      </p:tavLst>
                                    </p:anim>
                                    <p:anim calcmode="lin" valueType="num">
                                      <p:cBhvr>
                                        <p:cTn id="23" dur="1000" fill="hold"/>
                                        <p:tgtEl>
                                          <p:spTgt spid="3">
                                            <p:graphicEl>
                                              <a:dgm id="{D3B1F81A-788F-4594-93F5-A7ED6214DB67}"/>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5" name="Picture 14">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p:cNvSpPr>
            <a:spLocks noGrp="1"/>
          </p:cNvSpPr>
          <p:nvPr>
            <p:ph type="title"/>
          </p:nvPr>
        </p:nvSpPr>
        <p:spPr>
          <a:xfrm>
            <a:off x="1871209" y="792337"/>
            <a:ext cx="8449582" cy="2421464"/>
          </a:xfrm>
        </p:spPr>
        <p:txBody>
          <a:bodyPr vert="horz" lIns="91440" tIns="45720" rIns="91440" bIns="45720" rtlCol="0" anchor="b">
            <a:normAutofit/>
          </a:bodyPr>
          <a:lstStyle/>
          <a:p>
            <a:pPr algn="ctr"/>
            <a:r>
              <a:rPr lang="en-US" sz="4800"/>
              <a:t>Retirement accounts</a:t>
            </a:r>
          </a:p>
        </p:txBody>
      </p:sp>
    </p:spTree>
    <p:extLst>
      <p:ext uri="{BB962C8B-B14F-4D97-AF65-F5344CB8AC3E}">
        <p14:creationId xmlns:p14="http://schemas.microsoft.com/office/powerpoint/2010/main" val="188214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dirty="0"/>
              <a:t>Choosing a retirement account</a:t>
            </a:r>
            <a:endParaRPr lang="en-US"/>
          </a:p>
        </p:txBody>
      </p:sp>
      <p:pic>
        <p:nvPicPr>
          <p:cNvPr id="6" name="Content Placeholder 5"/>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1844" r="26206"/>
          <a:stretch/>
        </p:blipFill>
        <p:spPr>
          <a:xfrm>
            <a:off x="20" y="975"/>
            <a:ext cx="7552924" cy="6858000"/>
          </a:xfrm>
          <a:prstGeom prst="rect">
            <a:avLst/>
          </a:prstGeom>
        </p:spPr>
      </p:pic>
      <p:sp>
        <p:nvSpPr>
          <p:cNvPr id="4" name="Content Placeholder 3"/>
          <p:cNvSpPr>
            <a:spLocks noGrp="1"/>
          </p:cNvSpPr>
          <p:nvPr>
            <p:ph sz="half" idx="2"/>
          </p:nvPr>
        </p:nvSpPr>
        <p:spPr>
          <a:xfrm>
            <a:off x="7865806" y="2251587"/>
            <a:ext cx="3706762" cy="3972232"/>
          </a:xfrm>
        </p:spPr>
        <p:txBody>
          <a:bodyPr vert="horz" lIns="91440" tIns="45720" rIns="91440" bIns="45720" rtlCol="0" anchor="ctr">
            <a:normAutofit/>
          </a:bodyPr>
          <a:lstStyle/>
          <a:p>
            <a:r>
              <a:rPr lang="en-US" dirty="0"/>
              <a:t>When do you plan to retire?</a:t>
            </a:r>
          </a:p>
          <a:p>
            <a:r>
              <a:rPr lang="en-US" dirty="0"/>
              <a:t>Do you want to declare your contributions on your taxes?</a:t>
            </a:r>
          </a:p>
          <a:p>
            <a:r>
              <a:rPr lang="en-US" dirty="0"/>
              <a:t>What are the interest rates?</a:t>
            </a:r>
          </a:p>
        </p:txBody>
      </p:sp>
    </p:spTree>
    <p:extLst>
      <p:ext uri="{BB962C8B-B14F-4D97-AF65-F5344CB8AC3E}">
        <p14:creationId xmlns:p14="http://schemas.microsoft.com/office/powerpoint/2010/main" val="381376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Roth v. traditional IRAs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422"/>
          <a:stretch/>
        </p:blipFill>
        <p:spPr>
          <a:xfrm>
            <a:off x="684212" y="524658"/>
            <a:ext cx="8279906" cy="4165056"/>
          </a:xfrm>
        </p:spPr>
      </p:pic>
      <p:sp>
        <p:nvSpPr>
          <p:cNvPr id="3" name="TextBox 2"/>
          <p:cNvSpPr txBox="1"/>
          <p:nvPr/>
        </p:nvSpPr>
        <p:spPr>
          <a:xfrm>
            <a:off x="2068642" y="1783830"/>
            <a:ext cx="344774" cy="369332"/>
          </a:xfrm>
          <a:prstGeom prst="rect">
            <a:avLst/>
          </a:prstGeom>
          <a:noFill/>
        </p:spPr>
        <p:txBody>
          <a:bodyPr wrap="square" rtlCol="0">
            <a:spAutoFit/>
          </a:bodyPr>
          <a:lstStyle/>
          <a:p>
            <a:r>
              <a:rPr lang="en-US" dirty="0">
                <a:solidFill>
                  <a:srgbClr val="C00000"/>
                </a:solidFill>
              </a:rPr>
              <a:t>*</a:t>
            </a:r>
          </a:p>
        </p:txBody>
      </p:sp>
      <p:sp>
        <p:nvSpPr>
          <p:cNvPr id="5" name="TextBox 4"/>
          <p:cNvSpPr txBox="1"/>
          <p:nvPr/>
        </p:nvSpPr>
        <p:spPr>
          <a:xfrm>
            <a:off x="7015397" y="4689714"/>
            <a:ext cx="1948721" cy="1200329"/>
          </a:xfrm>
          <a:prstGeom prst="rect">
            <a:avLst/>
          </a:prstGeom>
          <a:noFill/>
        </p:spPr>
        <p:txBody>
          <a:bodyPr wrap="square" rtlCol="0">
            <a:spAutoFit/>
          </a:bodyPr>
          <a:lstStyle/>
          <a:p>
            <a:r>
              <a:rPr lang="en-US" dirty="0">
                <a:solidFill>
                  <a:srgbClr val="C00000"/>
                </a:solidFill>
              </a:rPr>
              <a:t>*limits have remained unchanged since 2019</a:t>
            </a:r>
          </a:p>
        </p:txBody>
      </p:sp>
    </p:spTree>
    <p:extLst>
      <p:ext uri="{BB962C8B-B14F-4D97-AF65-F5344CB8AC3E}">
        <p14:creationId xmlns:p14="http://schemas.microsoft.com/office/powerpoint/2010/main" val="345004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vert="horz" lIns="91440" tIns="45720" rIns="91440" bIns="45720" rtlCol="0" anchor="ctr">
            <a:normAutofit/>
          </a:bodyPr>
          <a:lstStyle/>
          <a:p>
            <a:r>
              <a:rPr lang="en-US" dirty="0"/>
              <a:t>Choosing an IRA</a:t>
            </a:r>
          </a:p>
        </p:txBody>
      </p:sp>
      <p:graphicFrame>
        <p:nvGraphicFramePr>
          <p:cNvPr id="3" name="Diagram 2"/>
          <p:cNvGraphicFramePr/>
          <p:nvPr>
            <p:extLst>
              <p:ext uri="{D42A27DB-BD31-4B8C-83A1-F6EECF244321}">
                <p14:modId xmlns:p14="http://schemas.microsoft.com/office/powerpoint/2010/main" val="4062322750"/>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636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Question 1</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pPr marL="0" indent="0">
              <a:buNone/>
            </a:pPr>
            <a:r>
              <a:rPr lang="en-US" dirty="0"/>
              <a:t>What percentage of your budget should go toward savings and investments?</a:t>
            </a:r>
          </a:p>
          <a:p>
            <a:pPr marL="457200" indent="-457200"/>
            <a:r>
              <a:rPr lang="en-US" dirty="0"/>
              <a:t>50%</a:t>
            </a:r>
          </a:p>
          <a:p>
            <a:pPr marL="457200" indent="-457200"/>
            <a:r>
              <a:rPr lang="en-US" dirty="0"/>
              <a:t>30%</a:t>
            </a:r>
          </a:p>
          <a:p>
            <a:pPr marL="457200" indent="-457200"/>
            <a:r>
              <a:rPr lang="en-US" dirty="0"/>
              <a:t>20%</a:t>
            </a:r>
          </a:p>
          <a:p>
            <a:pPr marL="457200" indent="-457200"/>
            <a:r>
              <a:rPr lang="en-US" dirty="0"/>
              <a:t>10%</a:t>
            </a:r>
          </a:p>
        </p:txBody>
      </p:sp>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831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End of term</a:t>
            </a:r>
          </a:p>
        </p:txBody>
      </p:sp>
      <p:pic>
        <p:nvPicPr>
          <p:cNvPr id="5" name="Content Placeholder 4"/>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5760" r="10453" b="2"/>
          <a:stretch/>
        </p:blipFill>
        <p:spPr>
          <a:xfrm>
            <a:off x="20" y="975"/>
            <a:ext cx="7552924" cy="6858000"/>
          </a:xfrm>
          <a:prstGeom prst="rect">
            <a:avLst/>
          </a:prstGeom>
        </p:spPr>
      </p:pic>
      <p:sp>
        <p:nvSpPr>
          <p:cNvPr id="3" name="Content Placeholder 2"/>
          <p:cNvSpPr>
            <a:spLocks noGrp="1"/>
          </p:cNvSpPr>
          <p:nvPr>
            <p:ph sz="half" idx="1"/>
          </p:nvPr>
        </p:nvSpPr>
        <p:spPr>
          <a:xfrm>
            <a:off x="7865806" y="2251587"/>
            <a:ext cx="3706762" cy="3972232"/>
          </a:xfrm>
        </p:spPr>
        <p:txBody>
          <a:bodyPr vert="horz" lIns="91440" tIns="45720" rIns="91440" bIns="45720" rtlCol="0" anchor="ctr">
            <a:normAutofit/>
          </a:bodyPr>
          <a:lstStyle/>
          <a:p>
            <a:r>
              <a:rPr lang="en-US" dirty="0"/>
              <a:t>What happens when the term on an IRA or CD ends?</a:t>
            </a:r>
          </a:p>
          <a:p>
            <a:pPr lvl="1"/>
            <a:r>
              <a:rPr lang="en-US" dirty="0"/>
              <a:t>Roll over</a:t>
            </a:r>
          </a:p>
          <a:p>
            <a:pPr lvl="1"/>
            <a:r>
              <a:rPr lang="en-US" dirty="0"/>
              <a:t>Close account</a:t>
            </a:r>
          </a:p>
          <a:p>
            <a:pPr lvl="1"/>
            <a:r>
              <a:rPr lang="en-US" dirty="0"/>
              <a:t>Choose a new account type</a:t>
            </a:r>
          </a:p>
        </p:txBody>
      </p:sp>
    </p:spTree>
    <p:extLst>
      <p:ext uri="{BB962C8B-B14F-4D97-AF65-F5344CB8AC3E}">
        <p14:creationId xmlns:p14="http://schemas.microsoft.com/office/powerpoint/2010/main" val="63818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7">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id="{CE93606E-5ED0-47A7-BA0E-C26D3F61612E}"/>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How to research a stock?</a:t>
            </a:r>
          </a:p>
        </p:txBody>
      </p:sp>
      <p:sp useBgFill="1">
        <p:nvSpPr>
          <p:cNvPr id="24"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6"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9" name="Straight Connector 28">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13" name="Content Placeholder 12">
            <a:extLst>
              <a:ext uri="{FF2B5EF4-FFF2-40B4-BE49-F238E27FC236}">
                <a16:creationId xmlns:a16="http://schemas.microsoft.com/office/drawing/2014/main" id="{7D2FFC69-EF5F-48BB-9BDD-05CB635AAC37}"/>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814086" y="2433919"/>
            <a:ext cx="4825513" cy="3211160"/>
          </a:xfrm>
          <a:prstGeom prst="rect">
            <a:avLst/>
          </a:prstGeom>
        </p:spPr>
      </p:pic>
    </p:spTree>
    <p:extLst>
      <p:ext uri="{BB962C8B-B14F-4D97-AF65-F5344CB8AC3E}">
        <p14:creationId xmlns:p14="http://schemas.microsoft.com/office/powerpoint/2010/main" val="299739110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69EC-56F1-4070-816C-C1C713B9BB24}"/>
              </a:ext>
            </a:extLst>
          </p:cNvPr>
          <p:cNvSpPr>
            <a:spLocks noGrp="1"/>
          </p:cNvSpPr>
          <p:nvPr>
            <p:ph type="title"/>
          </p:nvPr>
        </p:nvSpPr>
        <p:spPr>
          <a:xfrm>
            <a:off x="4754384" y="609599"/>
            <a:ext cx="6282266" cy="1456267"/>
          </a:xfrm>
        </p:spPr>
        <p:txBody>
          <a:bodyPr>
            <a:normAutofit/>
          </a:bodyPr>
          <a:lstStyle/>
          <a:p>
            <a:r>
              <a:rPr lang="en-US" dirty="0"/>
              <a:t>Earnings per share (EPS)</a:t>
            </a:r>
          </a:p>
        </p:txBody>
      </p:sp>
      <p:sp>
        <p:nvSpPr>
          <p:cNvPr id="3" name="Content Placeholder 2">
            <a:extLst>
              <a:ext uri="{FF2B5EF4-FFF2-40B4-BE49-F238E27FC236}">
                <a16:creationId xmlns:a16="http://schemas.microsoft.com/office/drawing/2014/main" id="{436C9E0C-6EEF-4CAF-B21A-BA44DDA52A76}"/>
              </a:ext>
            </a:extLst>
          </p:cNvPr>
          <p:cNvSpPr>
            <a:spLocks noGrp="1"/>
          </p:cNvSpPr>
          <p:nvPr>
            <p:ph idx="1"/>
          </p:nvPr>
        </p:nvSpPr>
        <p:spPr>
          <a:xfrm>
            <a:off x="4754384" y="2142066"/>
            <a:ext cx="6282266" cy="3649133"/>
          </a:xfrm>
        </p:spPr>
        <p:txBody>
          <a:bodyPr>
            <a:normAutofit/>
          </a:bodyPr>
          <a:lstStyle/>
          <a:p>
            <a:r>
              <a:rPr lang="en-US" dirty="0"/>
              <a:t>Earnings per share (EPS) is calculated as a company’s </a:t>
            </a:r>
            <a:r>
              <a:rPr lang="en-US" b="1" dirty="0"/>
              <a:t>net</a:t>
            </a:r>
            <a:r>
              <a:rPr lang="en-US" dirty="0"/>
              <a:t> </a:t>
            </a:r>
            <a:r>
              <a:rPr lang="en-US" b="1" dirty="0"/>
              <a:t>profit</a:t>
            </a:r>
            <a:r>
              <a:rPr lang="en-US" dirty="0"/>
              <a:t> divided by the outstanding shares of its common stock. </a:t>
            </a:r>
          </a:p>
          <a:p>
            <a:r>
              <a:rPr lang="en-US" dirty="0"/>
              <a:t>EPS specifies how much money a company makes for each share of its stock </a:t>
            </a:r>
          </a:p>
          <a:p>
            <a:r>
              <a:rPr lang="en-US" dirty="0"/>
              <a:t>A </a:t>
            </a:r>
            <a:r>
              <a:rPr lang="en-US" b="1" dirty="0"/>
              <a:t>higher</a:t>
            </a:r>
            <a:r>
              <a:rPr lang="en-US" dirty="0"/>
              <a:t> EPS indicates </a:t>
            </a:r>
            <a:r>
              <a:rPr lang="en-US" b="1" dirty="0"/>
              <a:t>greater</a:t>
            </a:r>
            <a:r>
              <a:rPr lang="en-US" dirty="0"/>
              <a:t> </a:t>
            </a:r>
            <a:r>
              <a:rPr lang="en-US" b="1" dirty="0"/>
              <a:t>value</a:t>
            </a:r>
            <a:r>
              <a:rPr lang="en-US" dirty="0"/>
              <a:t>, because investors will pay more for a company's shares if they think the company has higher profits relative to its share price.</a:t>
            </a:r>
          </a:p>
          <a:p>
            <a:endParaRPr lang="en-US" dirty="0"/>
          </a:p>
        </p:txBody>
      </p:sp>
      <p:pic>
        <p:nvPicPr>
          <p:cNvPr id="1028" name="Picture 4" descr="EPS (Earnings Per Share): Definition and Formula | Stock Analysis">
            <a:extLst>
              <a:ext uri="{FF2B5EF4-FFF2-40B4-BE49-F238E27FC236}">
                <a16:creationId xmlns:a16="http://schemas.microsoft.com/office/drawing/2014/main" id="{57667E93-2299-46E9-8C7E-EBCEE23DBB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2608917"/>
            <a:ext cx="3445714" cy="164334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4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DB5F05-BF10-46B1-80CB-27B4987D51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0550" y="18073"/>
            <a:ext cx="3989070" cy="6839927"/>
          </a:xfrm>
        </p:spPr>
      </p:pic>
      <p:sp>
        <p:nvSpPr>
          <p:cNvPr id="7" name="Oval 6">
            <a:extLst>
              <a:ext uri="{FF2B5EF4-FFF2-40B4-BE49-F238E27FC236}">
                <a16:creationId xmlns:a16="http://schemas.microsoft.com/office/drawing/2014/main" id="{D1005164-1590-472A-8653-3C716F656E1D}"/>
              </a:ext>
            </a:extLst>
          </p:cNvPr>
          <p:cNvSpPr/>
          <p:nvPr/>
        </p:nvSpPr>
        <p:spPr>
          <a:xfrm>
            <a:off x="5893914" y="2603241"/>
            <a:ext cx="783772" cy="29578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6783A8-AACA-4ABA-B2F6-E0BE90E91778}"/>
              </a:ext>
            </a:extLst>
          </p:cNvPr>
          <p:cNvSpPr/>
          <p:nvPr/>
        </p:nvSpPr>
        <p:spPr>
          <a:xfrm>
            <a:off x="7683600" y="2603241"/>
            <a:ext cx="706020" cy="29578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536D0A7-B94C-44FD-B855-C315FD00EDB0}"/>
              </a:ext>
            </a:extLst>
          </p:cNvPr>
          <p:cNvSpPr/>
          <p:nvPr/>
        </p:nvSpPr>
        <p:spPr>
          <a:xfrm>
            <a:off x="7683600" y="6069563"/>
            <a:ext cx="575388" cy="2799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6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175E-93B4-4255-8EE7-4B824D30C136}"/>
              </a:ext>
            </a:extLst>
          </p:cNvPr>
          <p:cNvSpPr>
            <a:spLocks noGrp="1"/>
          </p:cNvSpPr>
          <p:nvPr>
            <p:ph type="title"/>
          </p:nvPr>
        </p:nvSpPr>
        <p:spPr>
          <a:xfrm>
            <a:off x="4754384" y="609599"/>
            <a:ext cx="6282266" cy="1456267"/>
          </a:xfrm>
        </p:spPr>
        <p:txBody>
          <a:bodyPr>
            <a:normAutofit/>
          </a:bodyPr>
          <a:lstStyle/>
          <a:p>
            <a:r>
              <a:rPr lang="en-US" dirty="0"/>
              <a:t>Debt to Equity ratio (D/E)</a:t>
            </a:r>
          </a:p>
        </p:txBody>
      </p:sp>
      <p:sp>
        <p:nvSpPr>
          <p:cNvPr id="3" name="Content Placeholder 2">
            <a:extLst>
              <a:ext uri="{FF2B5EF4-FFF2-40B4-BE49-F238E27FC236}">
                <a16:creationId xmlns:a16="http://schemas.microsoft.com/office/drawing/2014/main" id="{0A16E88E-B87E-4FDB-A799-F7605E5FF0C2}"/>
              </a:ext>
            </a:extLst>
          </p:cNvPr>
          <p:cNvSpPr>
            <a:spLocks noGrp="1"/>
          </p:cNvSpPr>
          <p:nvPr>
            <p:ph idx="1"/>
          </p:nvPr>
        </p:nvSpPr>
        <p:spPr>
          <a:xfrm>
            <a:off x="4754384" y="2142066"/>
            <a:ext cx="6282266" cy="3649133"/>
          </a:xfrm>
        </p:spPr>
        <p:txBody>
          <a:bodyPr>
            <a:normAutofit/>
          </a:bodyPr>
          <a:lstStyle/>
          <a:p>
            <a:r>
              <a:rPr lang="en-US" dirty="0"/>
              <a:t>The </a:t>
            </a:r>
            <a:r>
              <a:rPr lang="en-US" b="1" dirty="0"/>
              <a:t>D/E multiple </a:t>
            </a:r>
            <a:r>
              <a:rPr lang="en-US" dirty="0"/>
              <a:t>is a ratio for measuring how much a company is financing its operations through debt versus wholly owned funds.</a:t>
            </a:r>
          </a:p>
          <a:p>
            <a:r>
              <a:rPr lang="en-US" dirty="0"/>
              <a:t>A high D/E multiple may indicate that a stock is </a:t>
            </a:r>
            <a:r>
              <a:rPr lang="en-US" b="1" dirty="0"/>
              <a:t>high-risk</a:t>
            </a:r>
            <a:r>
              <a:rPr lang="en-US" dirty="0"/>
              <a:t>.</a:t>
            </a:r>
          </a:p>
          <a:p>
            <a:r>
              <a:rPr lang="en-US" dirty="0"/>
              <a:t>Will the company have the ability to cover all outstanding debts in the event of a business downturn?</a:t>
            </a:r>
          </a:p>
          <a:p>
            <a:endParaRPr lang="en-US" dirty="0"/>
          </a:p>
          <a:p>
            <a:endParaRPr lang="en-US" dirty="0"/>
          </a:p>
          <a:p>
            <a:endParaRPr lang="en-US" dirty="0"/>
          </a:p>
        </p:txBody>
      </p:sp>
      <p:pic>
        <p:nvPicPr>
          <p:cNvPr id="1026" name="Picture 2" descr="Debt to Equity Ratio Formula | Calculator (Examples with Excel Template)">
            <a:extLst>
              <a:ext uri="{FF2B5EF4-FFF2-40B4-BE49-F238E27FC236}">
                <a16:creationId xmlns:a16="http://schemas.microsoft.com/office/drawing/2014/main" id="{E64A6969-65A5-4DE4-8CEF-E36F97E36A1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2544389"/>
            <a:ext cx="3445714" cy="177239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53A1-8BA3-4DF3-8344-D34F2C4D30F2}"/>
              </a:ext>
            </a:extLst>
          </p:cNvPr>
          <p:cNvSpPr>
            <a:spLocks noGrp="1"/>
          </p:cNvSpPr>
          <p:nvPr>
            <p:ph type="title"/>
          </p:nvPr>
        </p:nvSpPr>
        <p:spPr/>
        <p:txBody>
          <a:bodyPr>
            <a:normAutofit fontScale="90000"/>
          </a:bodyPr>
          <a:lstStyle/>
          <a:p>
            <a:br>
              <a:rPr lang="en-US" dirty="0"/>
            </a:br>
            <a:br>
              <a:rPr lang="en-US" dirty="0"/>
            </a:br>
            <a:r>
              <a:rPr lang="en-US" dirty="0"/>
              <a:t>D/E Multiples: Low-Risk vs. Neutral vs. High-Risk</a:t>
            </a:r>
            <a:br>
              <a:rPr lang="en-US" dirty="0"/>
            </a:br>
            <a:br>
              <a:rPr lang="en-US" dirty="0"/>
            </a:br>
            <a:endParaRPr lang="en-US" dirty="0"/>
          </a:p>
        </p:txBody>
      </p:sp>
      <p:graphicFrame>
        <p:nvGraphicFramePr>
          <p:cNvPr id="5" name="Content Placeholder 4">
            <a:extLst>
              <a:ext uri="{FF2B5EF4-FFF2-40B4-BE49-F238E27FC236}">
                <a16:creationId xmlns:a16="http://schemas.microsoft.com/office/drawing/2014/main" id="{B6EE2A3B-BA8C-4A95-8DF6-BD5A2F85D7F4}"/>
              </a:ext>
            </a:extLst>
          </p:cNvPr>
          <p:cNvGraphicFramePr>
            <a:graphicFrameLocks noGrp="1"/>
          </p:cNvGraphicFramePr>
          <p:nvPr>
            <p:ph idx="1"/>
            <p:extLst>
              <p:ext uri="{D42A27DB-BD31-4B8C-83A1-F6EECF244321}">
                <p14:modId xmlns:p14="http://schemas.microsoft.com/office/powerpoint/2010/main" val="571380041"/>
              </p:ext>
            </p:extLst>
          </p:nvPr>
        </p:nvGraphicFramePr>
        <p:xfrm>
          <a:off x="1954530" y="2218288"/>
          <a:ext cx="8534400" cy="320262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260199171"/>
                    </a:ext>
                  </a:extLst>
                </a:gridCol>
                <a:gridCol w="2844800">
                  <a:extLst>
                    <a:ext uri="{9D8B030D-6E8A-4147-A177-3AD203B41FA5}">
                      <a16:colId xmlns:a16="http://schemas.microsoft.com/office/drawing/2014/main" val="461472127"/>
                    </a:ext>
                  </a:extLst>
                </a:gridCol>
                <a:gridCol w="2844800">
                  <a:extLst>
                    <a:ext uri="{9D8B030D-6E8A-4147-A177-3AD203B41FA5}">
                      <a16:colId xmlns:a16="http://schemas.microsoft.com/office/drawing/2014/main" val="3389524749"/>
                    </a:ext>
                  </a:extLst>
                </a:gridCol>
              </a:tblGrid>
              <a:tr h="1067540">
                <a:tc>
                  <a:txBody>
                    <a:bodyPr/>
                    <a:lstStyle/>
                    <a:p>
                      <a:pPr algn="ctr"/>
                      <a:r>
                        <a:rPr lang="en-US" dirty="0"/>
                        <a:t>Low-Risk</a:t>
                      </a:r>
                    </a:p>
                  </a:txBody>
                  <a:tcPr/>
                </a:tc>
                <a:tc>
                  <a:txBody>
                    <a:bodyPr/>
                    <a:lstStyle/>
                    <a:p>
                      <a:pPr algn="ctr"/>
                      <a:r>
                        <a:rPr lang="en-US" dirty="0"/>
                        <a:t>Neutral</a:t>
                      </a:r>
                    </a:p>
                  </a:txBody>
                  <a:tcPr/>
                </a:tc>
                <a:tc>
                  <a:txBody>
                    <a:bodyPr/>
                    <a:lstStyle/>
                    <a:p>
                      <a:pPr algn="ctr"/>
                      <a:r>
                        <a:rPr lang="en-US" dirty="0"/>
                        <a:t>High-Risk</a:t>
                      </a:r>
                    </a:p>
                  </a:txBody>
                  <a:tcPr/>
                </a:tc>
                <a:extLst>
                  <a:ext uri="{0D108BD9-81ED-4DB2-BD59-A6C34878D82A}">
                    <a16:rowId xmlns:a16="http://schemas.microsoft.com/office/drawing/2014/main" val="2944896491"/>
                  </a:ext>
                </a:extLst>
              </a:tr>
              <a:tr h="1067540">
                <a:tc>
                  <a:txBody>
                    <a:bodyPr/>
                    <a:lstStyle/>
                    <a:p>
                      <a:pPr algn="ctr"/>
                      <a:r>
                        <a:rPr lang="en-US" dirty="0"/>
                        <a:t>Any number &lt; 1.00</a:t>
                      </a:r>
                    </a:p>
                  </a:txBody>
                  <a:tcPr/>
                </a:tc>
                <a:tc>
                  <a:txBody>
                    <a:bodyPr/>
                    <a:lstStyle/>
                    <a:p>
                      <a:pPr algn="ctr"/>
                      <a:r>
                        <a:rPr lang="en-US" dirty="0"/>
                        <a:t>About 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2.00</a:t>
                      </a:r>
                    </a:p>
                  </a:txBody>
                  <a:tcPr/>
                </a:tc>
                <a:extLst>
                  <a:ext uri="{0D108BD9-81ED-4DB2-BD59-A6C34878D82A}">
                    <a16:rowId xmlns:a16="http://schemas.microsoft.com/office/drawing/2014/main" val="2119594772"/>
                  </a:ext>
                </a:extLst>
              </a:tr>
              <a:tr h="1067540">
                <a:tc>
                  <a:txBody>
                    <a:bodyPr/>
                    <a:lstStyle/>
                    <a:p>
                      <a:pPr algn="ctr"/>
                      <a:endParaRPr lang="en-US" dirty="0"/>
                    </a:p>
                  </a:txBody>
                  <a:tcPr/>
                </a:tc>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88405979"/>
                  </a:ext>
                </a:extLst>
              </a:tr>
            </a:tbl>
          </a:graphicData>
        </a:graphic>
      </p:graphicFrame>
      <p:pic>
        <p:nvPicPr>
          <p:cNvPr id="6" name="Picture 5">
            <a:extLst>
              <a:ext uri="{FF2B5EF4-FFF2-40B4-BE49-F238E27FC236}">
                <a16:creationId xmlns:a16="http://schemas.microsoft.com/office/drawing/2014/main" id="{C627412A-82AC-4F18-AEF2-876A2AEBF8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1687" y="4439336"/>
            <a:ext cx="861060" cy="861060"/>
          </a:xfrm>
          <a:prstGeom prst="rect">
            <a:avLst/>
          </a:prstGeom>
          <a:noFill/>
          <a:ln>
            <a:noFill/>
          </a:ln>
        </p:spPr>
      </p:pic>
      <p:pic>
        <p:nvPicPr>
          <p:cNvPr id="7" name="Picture 6">
            <a:extLst>
              <a:ext uri="{FF2B5EF4-FFF2-40B4-BE49-F238E27FC236}">
                <a16:creationId xmlns:a16="http://schemas.microsoft.com/office/drawing/2014/main" id="{8E6316F1-0FA7-4F1F-B4E1-A486A1FD08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9250" y="4408209"/>
            <a:ext cx="861059" cy="923313"/>
          </a:xfrm>
          <a:prstGeom prst="rect">
            <a:avLst/>
          </a:prstGeom>
          <a:noFill/>
          <a:ln>
            <a:noFill/>
          </a:ln>
        </p:spPr>
      </p:pic>
      <p:pic>
        <p:nvPicPr>
          <p:cNvPr id="9" name="Picture 8">
            <a:extLst>
              <a:ext uri="{FF2B5EF4-FFF2-40B4-BE49-F238E27FC236}">
                <a16:creationId xmlns:a16="http://schemas.microsoft.com/office/drawing/2014/main" id="{A67DD538-7E79-4876-B3AB-80C3A99CF23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6432" y="4439336"/>
            <a:ext cx="861059" cy="866690"/>
          </a:xfrm>
          <a:prstGeom prst="rect">
            <a:avLst/>
          </a:prstGeom>
          <a:noFill/>
          <a:ln>
            <a:noFill/>
          </a:ln>
        </p:spPr>
      </p:pic>
    </p:spTree>
    <p:extLst>
      <p:ext uri="{BB962C8B-B14F-4D97-AF65-F5344CB8AC3E}">
        <p14:creationId xmlns:p14="http://schemas.microsoft.com/office/powerpoint/2010/main" val="265688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175E-93B4-4255-8EE7-4B824D30C136}"/>
              </a:ext>
            </a:extLst>
          </p:cNvPr>
          <p:cNvSpPr>
            <a:spLocks noGrp="1"/>
          </p:cNvSpPr>
          <p:nvPr>
            <p:ph type="title"/>
          </p:nvPr>
        </p:nvSpPr>
        <p:spPr>
          <a:xfrm>
            <a:off x="4754384" y="609599"/>
            <a:ext cx="6282266" cy="1456267"/>
          </a:xfrm>
        </p:spPr>
        <p:txBody>
          <a:bodyPr>
            <a:normAutofit/>
          </a:bodyPr>
          <a:lstStyle/>
          <a:p>
            <a:r>
              <a:rPr lang="en-US" dirty="0"/>
              <a:t>Price to earnings ratio (P/E)</a:t>
            </a:r>
          </a:p>
        </p:txBody>
      </p:sp>
      <p:sp>
        <p:nvSpPr>
          <p:cNvPr id="3" name="Content Placeholder 2">
            <a:extLst>
              <a:ext uri="{FF2B5EF4-FFF2-40B4-BE49-F238E27FC236}">
                <a16:creationId xmlns:a16="http://schemas.microsoft.com/office/drawing/2014/main" id="{0A16E88E-B87E-4FDB-A799-F7605E5FF0C2}"/>
              </a:ext>
            </a:extLst>
          </p:cNvPr>
          <p:cNvSpPr>
            <a:spLocks noGrp="1"/>
          </p:cNvSpPr>
          <p:nvPr>
            <p:ph idx="1"/>
          </p:nvPr>
        </p:nvSpPr>
        <p:spPr>
          <a:xfrm>
            <a:off x="4754384" y="2142066"/>
            <a:ext cx="6282266" cy="3649133"/>
          </a:xfrm>
        </p:spPr>
        <p:txBody>
          <a:bodyPr>
            <a:normAutofit/>
          </a:bodyPr>
          <a:lstStyle/>
          <a:p>
            <a:r>
              <a:rPr lang="en-US" dirty="0"/>
              <a:t>The </a:t>
            </a:r>
            <a:r>
              <a:rPr lang="en-US" b="1" dirty="0"/>
              <a:t>P/E multiple </a:t>
            </a:r>
            <a:r>
              <a:rPr lang="en-US" dirty="0"/>
              <a:t>is a ratio for valuing a company that measures its share price relative to its earnings per share (EPS).</a:t>
            </a:r>
          </a:p>
          <a:p>
            <a:r>
              <a:rPr lang="en-US" dirty="0"/>
              <a:t>A low P/E multiple may indicate that a stock is </a:t>
            </a:r>
            <a:r>
              <a:rPr lang="en-US" b="1" dirty="0"/>
              <a:t>undervalued</a:t>
            </a:r>
            <a:r>
              <a:rPr lang="en-US" dirty="0"/>
              <a:t>.</a:t>
            </a:r>
          </a:p>
          <a:p>
            <a:endParaRPr lang="en-US" dirty="0"/>
          </a:p>
          <a:p>
            <a:endParaRPr lang="en-US" dirty="0"/>
          </a:p>
        </p:txBody>
      </p:sp>
      <p:pic>
        <p:nvPicPr>
          <p:cNvPr id="2050" name="Picture 2" descr="https://lh6.googleusercontent.com/qzK2OtDwJ_cn63Sqy1NFZSYqeHmqcUMIpiMKMvYpJfDu-5ie-QJr-Ga_LqV3P04CDSMKX4YMb3TlOHX-8DcrFSKRu1L7bNY1c9FQMXStJo3TV2eyrUcNzZE_3mmPDtzEooyrlScjBlexFWRHGyYPCQ">
            <a:extLst>
              <a:ext uri="{FF2B5EF4-FFF2-40B4-BE49-F238E27FC236}">
                <a16:creationId xmlns:a16="http://schemas.microsoft.com/office/drawing/2014/main" id="{04916A03-3CF1-4567-9B49-63570B25BF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2547212"/>
            <a:ext cx="3445714" cy="1766751"/>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1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53A1-8BA3-4DF3-8344-D34F2C4D30F2}"/>
              </a:ext>
            </a:extLst>
          </p:cNvPr>
          <p:cNvSpPr>
            <a:spLocks noGrp="1"/>
          </p:cNvSpPr>
          <p:nvPr>
            <p:ph type="title"/>
          </p:nvPr>
        </p:nvSpPr>
        <p:spPr/>
        <p:txBody>
          <a:bodyPr>
            <a:normAutofit fontScale="90000"/>
          </a:bodyPr>
          <a:lstStyle/>
          <a:p>
            <a:br>
              <a:rPr lang="en-US" dirty="0"/>
            </a:br>
            <a:br>
              <a:rPr lang="en-US" dirty="0"/>
            </a:br>
            <a:r>
              <a:rPr lang="en-US" dirty="0"/>
              <a:t>P/E Multiples: Undervalued vs. Neutral vs. Overvalued</a:t>
            </a:r>
            <a:br>
              <a:rPr lang="en-US" dirty="0"/>
            </a:br>
            <a:br>
              <a:rPr lang="en-US" dirty="0"/>
            </a:br>
            <a:endParaRPr lang="en-US" dirty="0"/>
          </a:p>
        </p:txBody>
      </p:sp>
      <p:graphicFrame>
        <p:nvGraphicFramePr>
          <p:cNvPr id="5" name="Content Placeholder 4">
            <a:extLst>
              <a:ext uri="{FF2B5EF4-FFF2-40B4-BE49-F238E27FC236}">
                <a16:creationId xmlns:a16="http://schemas.microsoft.com/office/drawing/2014/main" id="{B6EE2A3B-BA8C-4A95-8DF6-BD5A2F85D7F4}"/>
              </a:ext>
            </a:extLst>
          </p:cNvPr>
          <p:cNvGraphicFramePr>
            <a:graphicFrameLocks noGrp="1"/>
          </p:cNvGraphicFramePr>
          <p:nvPr>
            <p:ph idx="1"/>
            <p:extLst>
              <p:ext uri="{D42A27DB-BD31-4B8C-83A1-F6EECF244321}">
                <p14:modId xmlns:p14="http://schemas.microsoft.com/office/powerpoint/2010/main" val="2278598265"/>
              </p:ext>
            </p:extLst>
          </p:nvPr>
        </p:nvGraphicFramePr>
        <p:xfrm>
          <a:off x="2011680" y="2777489"/>
          <a:ext cx="8534400" cy="320262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260199171"/>
                    </a:ext>
                  </a:extLst>
                </a:gridCol>
                <a:gridCol w="2844800">
                  <a:extLst>
                    <a:ext uri="{9D8B030D-6E8A-4147-A177-3AD203B41FA5}">
                      <a16:colId xmlns:a16="http://schemas.microsoft.com/office/drawing/2014/main" val="461472127"/>
                    </a:ext>
                  </a:extLst>
                </a:gridCol>
                <a:gridCol w="2844800">
                  <a:extLst>
                    <a:ext uri="{9D8B030D-6E8A-4147-A177-3AD203B41FA5}">
                      <a16:colId xmlns:a16="http://schemas.microsoft.com/office/drawing/2014/main" val="3389524749"/>
                    </a:ext>
                  </a:extLst>
                </a:gridCol>
              </a:tblGrid>
              <a:tr h="1067540">
                <a:tc>
                  <a:txBody>
                    <a:bodyPr/>
                    <a:lstStyle/>
                    <a:p>
                      <a:pPr algn="ctr"/>
                      <a:r>
                        <a:rPr lang="en-US" dirty="0"/>
                        <a:t>Undervalued</a:t>
                      </a:r>
                    </a:p>
                  </a:txBody>
                  <a:tcPr/>
                </a:tc>
                <a:tc>
                  <a:txBody>
                    <a:bodyPr/>
                    <a:lstStyle/>
                    <a:p>
                      <a:pPr algn="ctr"/>
                      <a:r>
                        <a:rPr lang="en-US" dirty="0"/>
                        <a:t>Neutral</a:t>
                      </a:r>
                    </a:p>
                  </a:txBody>
                  <a:tcPr/>
                </a:tc>
                <a:tc>
                  <a:txBody>
                    <a:bodyPr/>
                    <a:lstStyle/>
                    <a:p>
                      <a:pPr algn="ctr"/>
                      <a:r>
                        <a:rPr lang="en-US" dirty="0"/>
                        <a:t>Overvalued</a:t>
                      </a:r>
                    </a:p>
                  </a:txBody>
                  <a:tcPr/>
                </a:tc>
                <a:extLst>
                  <a:ext uri="{0D108BD9-81ED-4DB2-BD59-A6C34878D82A}">
                    <a16:rowId xmlns:a16="http://schemas.microsoft.com/office/drawing/2014/main" val="2944896491"/>
                  </a:ext>
                </a:extLst>
              </a:tr>
              <a:tr h="1067540">
                <a:tc>
                  <a:txBody>
                    <a:bodyPr/>
                    <a:lstStyle/>
                    <a:p>
                      <a:pPr algn="ctr"/>
                      <a:r>
                        <a:rPr lang="en-US" dirty="0"/>
                        <a:t>Any number &lt; 20</a:t>
                      </a:r>
                    </a:p>
                  </a:txBody>
                  <a:tcPr/>
                </a:tc>
                <a:tc>
                  <a:txBody>
                    <a:bodyPr/>
                    <a:lstStyle/>
                    <a:p>
                      <a:pPr algn="ctr"/>
                      <a:r>
                        <a:rPr lang="en-US" dirty="0"/>
                        <a:t>About 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20</a:t>
                      </a:r>
                    </a:p>
                  </a:txBody>
                  <a:tcPr/>
                </a:tc>
                <a:extLst>
                  <a:ext uri="{0D108BD9-81ED-4DB2-BD59-A6C34878D82A}">
                    <a16:rowId xmlns:a16="http://schemas.microsoft.com/office/drawing/2014/main" val="2119594772"/>
                  </a:ext>
                </a:extLst>
              </a:tr>
              <a:tr h="1067540">
                <a:tc>
                  <a:txBody>
                    <a:bodyPr/>
                    <a:lstStyle/>
                    <a:p>
                      <a:pPr algn="ctr"/>
                      <a:endParaRPr lang="en-US" dirty="0"/>
                    </a:p>
                  </a:txBody>
                  <a:tcPr/>
                </a:tc>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88405979"/>
                  </a:ext>
                </a:extLst>
              </a:tr>
            </a:tbl>
          </a:graphicData>
        </a:graphic>
      </p:graphicFrame>
      <p:pic>
        <p:nvPicPr>
          <p:cNvPr id="6" name="Picture 5">
            <a:extLst>
              <a:ext uri="{FF2B5EF4-FFF2-40B4-BE49-F238E27FC236}">
                <a16:creationId xmlns:a16="http://schemas.microsoft.com/office/drawing/2014/main" id="{C627412A-82AC-4F18-AEF2-876A2AEBF8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07" y="4987976"/>
            <a:ext cx="861060" cy="861060"/>
          </a:xfrm>
          <a:prstGeom prst="rect">
            <a:avLst/>
          </a:prstGeom>
          <a:noFill/>
          <a:ln>
            <a:noFill/>
          </a:ln>
        </p:spPr>
      </p:pic>
      <p:pic>
        <p:nvPicPr>
          <p:cNvPr id="7" name="Picture 6">
            <a:extLst>
              <a:ext uri="{FF2B5EF4-FFF2-40B4-BE49-F238E27FC236}">
                <a16:creationId xmlns:a16="http://schemas.microsoft.com/office/drawing/2014/main" id="{8E6316F1-0FA7-4F1F-B4E1-A486A1FD08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350" y="4987975"/>
            <a:ext cx="861059" cy="923313"/>
          </a:xfrm>
          <a:prstGeom prst="rect">
            <a:avLst/>
          </a:prstGeom>
          <a:noFill/>
          <a:ln>
            <a:noFill/>
          </a:ln>
        </p:spPr>
      </p:pic>
      <p:pic>
        <p:nvPicPr>
          <p:cNvPr id="8" name="Picture 7">
            <a:extLst>
              <a:ext uri="{FF2B5EF4-FFF2-40B4-BE49-F238E27FC236}">
                <a16:creationId xmlns:a16="http://schemas.microsoft.com/office/drawing/2014/main" id="{67C6C12A-DC96-4AA5-B660-3C7C88DABE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3592" y="4987975"/>
            <a:ext cx="861059" cy="866690"/>
          </a:xfrm>
          <a:prstGeom prst="rect">
            <a:avLst/>
          </a:prstGeom>
          <a:noFill/>
          <a:ln>
            <a:noFill/>
          </a:ln>
        </p:spPr>
      </p:pic>
    </p:spTree>
    <p:extLst>
      <p:ext uri="{BB962C8B-B14F-4D97-AF65-F5344CB8AC3E}">
        <p14:creationId xmlns:p14="http://schemas.microsoft.com/office/powerpoint/2010/main" val="148229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E5CB-916E-4145-8327-9DAC9CE85AAC}"/>
              </a:ext>
            </a:extLst>
          </p:cNvPr>
          <p:cNvSpPr>
            <a:spLocks noGrp="1"/>
          </p:cNvSpPr>
          <p:nvPr>
            <p:ph type="title"/>
          </p:nvPr>
        </p:nvSpPr>
        <p:spPr>
          <a:xfrm>
            <a:off x="632651" y="643465"/>
            <a:ext cx="3746091" cy="5571072"/>
          </a:xfrm>
        </p:spPr>
        <p:txBody>
          <a:bodyPr>
            <a:normAutofit/>
          </a:bodyPr>
          <a:lstStyle/>
          <a:p>
            <a:r>
              <a:rPr lang="en-US" dirty="0"/>
              <a:t>Price/Earnings-to-Growth (PEG) Ratio</a:t>
            </a:r>
          </a:p>
        </p:txBody>
      </p:sp>
      <p:sp>
        <p:nvSpPr>
          <p:cNvPr id="3" name="Content Placeholder 2">
            <a:extLst>
              <a:ext uri="{FF2B5EF4-FFF2-40B4-BE49-F238E27FC236}">
                <a16:creationId xmlns:a16="http://schemas.microsoft.com/office/drawing/2014/main" id="{602FD697-BA45-4D75-98D1-DCF632044FDB}"/>
              </a:ext>
            </a:extLst>
          </p:cNvPr>
          <p:cNvSpPr>
            <a:spLocks noGrp="1"/>
          </p:cNvSpPr>
          <p:nvPr>
            <p:ph idx="1"/>
          </p:nvPr>
        </p:nvSpPr>
        <p:spPr>
          <a:xfrm>
            <a:off x="4709650" y="643464"/>
            <a:ext cx="6838883" cy="3731891"/>
          </a:xfrm>
        </p:spPr>
        <p:txBody>
          <a:bodyPr>
            <a:normAutofit/>
          </a:bodyPr>
          <a:lstStyle/>
          <a:p>
            <a:r>
              <a:rPr lang="en-US" dirty="0"/>
              <a:t>The PEG ratio </a:t>
            </a:r>
            <a:r>
              <a:rPr lang="en-US" b="1" dirty="0"/>
              <a:t>enhances</a:t>
            </a:r>
            <a:r>
              <a:rPr lang="en-US" dirty="0"/>
              <a:t> the P/E ratio by adding in expected earnings growth into the calculation.</a:t>
            </a:r>
          </a:p>
          <a:p>
            <a:r>
              <a:rPr lang="en-US" dirty="0"/>
              <a:t>While a low P/E ratio may initially make a stock look undervalued, factoring in the company’s </a:t>
            </a:r>
            <a:r>
              <a:rPr lang="en-US" b="1" dirty="0"/>
              <a:t>growth rate </a:t>
            </a:r>
            <a:r>
              <a:rPr lang="en-US" dirty="0"/>
              <a:t>to get the stock’s PEG ratio may tell a different story. </a:t>
            </a:r>
          </a:p>
          <a:p>
            <a:r>
              <a:rPr lang="en-US" dirty="0"/>
              <a:t>The lower the PEG Ratio - the </a:t>
            </a:r>
            <a:r>
              <a:rPr lang="en-US" b="1" dirty="0"/>
              <a:t>cheaper</a:t>
            </a:r>
            <a:r>
              <a:rPr lang="en-US" dirty="0"/>
              <a:t> the stock truly is in regard to its valuation</a:t>
            </a:r>
          </a:p>
          <a:p>
            <a:endParaRPr lang="en-US" dirty="0"/>
          </a:p>
        </p:txBody>
      </p:sp>
      <p:pic>
        <p:nvPicPr>
          <p:cNvPr id="4" name="Picture 3">
            <a:extLst>
              <a:ext uri="{FF2B5EF4-FFF2-40B4-BE49-F238E27FC236}">
                <a16:creationId xmlns:a16="http://schemas.microsoft.com/office/drawing/2014/main" id="{C71D34DF-0569-4C18-A743-FABBF06F9A9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261989" y="4542503"/>
            <a:ext cx="3734207" cy="167203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80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53A1-8BA3-4DF3-8344-D34F2C4D30F2}"/>
              </a:ext>
            </a:extLst>
          </p:cNvPr>
          <p:cNvSpPr>
            <a:spLocks noGrp="1"/>
          </p:cNvSpPr>
          <p:nvPr>
            <p:ph type="title"/>
          </p:nvPr>
        </p:nvSpPr>
        <p:spPr/>
        <p:txBody>
          <a:bodyPr>
            <a:normAutofit fontScale="90000"/>
          </a:bodyPr>
          <a:lstStyle/>
          <a:p>
            <a:br>
              <a:rPr lang="en-US" dirty="0"/>
            </a:br>
            <a:br>
              <a:rPr lang="en-US" dirty="0"/>
            </a:br>
            <a:r>
              <a:rPr lang="en-US" dirty="0"/>
              <a:t>PEG Ratio: Undervalued vs. Neutral vs. Overvalued</a:t>
            </a:r>
            <a:br>
              <a:rPr lang="en-US" dirty="0"/>
            </a:br>
            <a:br>
              <a:rPr lang="en-US" dirty="0"/>
            </a:br>
            <a:endParaRPr lang="en-US" dirty="0"/>
          </a:p>
        </p:txBody>
      </p:sp>
      <p:graphicFrame>
        <p:nvGraphicFramePr>
          <p:cNvPr id="5" name="Content Placeholder 4">
            <a:extLst>
              <a:ext uri="{FF2B5EF4-FFF2-40B4-BE49-F238E27FC236}">
                <a16:creationId xmlns:a16="http://schemas.microsoft.com/office/drawing/2014/main" id="{B6EE2A3B-BA8C-4A95-8DF6-BD5A2F85D7F4}"/>
              </a:ext>
            </a:extLst>
          </p:cNvPr>
          <p:cNvGraphicFramePr>
            <a:graphicFrameLocks noGrp="1"/>
          </p:cNvGraphicFramePr>
          <p:nvPr>
            <p:ph idx="1"/>
            <p:extLst>
              <p:ext uri="{D42A27DB-BD31-4B8C-83A1-F6EECF244321}">
                <p14:modId xmlns:p14="http://schemas.microsoft.com/office/powerpoint/2010/main" val="2010581048"/>
              </p:ext>
            </p:extLst>
          </p:nvPr>
        </p:nvGraphicFramePr>
        <p:xfrm>
          <a:off x="1977390" y="2663189"/>
          <a:ext cx="8534400" cy="320262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260199171"/>
                    </a:ext>
                  </a:extLst>
                </a:gridCol>
                <a:gridCol w="2844800">
                  <a:extLst>
                    <a:ext uri="{9D8B030D-6E8A-4147-A177-3AD203B41FA5}">
                      <a16:colId xmlns:a16="http://schemas.microsoft.com/office/drawing/2014/main" val="461472127"/>
                    </a:ext>
                  </a:extLst>
                </a:gridCol>
                <a:gridCol w="2844800">
                  <a:extLst>
                    <a:ext uri="{9D8B030D-6E8A-4147-A177-3AD203B41FA5}">
                      <a16:colId xmlns:a16="http://schemas.microsoft.com/office/drawing/2014/main" val="3389524749"/>
                    </a:ext>
                  </a:extLst>
                </a:gridCol>
              </a:tblGrid>
              <a:tr h="1067540">
                <a:tc>
                  <a:txBody>
                    <a:bodyPr/>
                    <a:lstStyle/>
                    <a:p>
                      <a:pPr algn="ctr"/>
                      <a:r>
                        <a:rPr lang="en-US" dirty="0"/>
                        <a:t>Undervalued</a:t>
                      </a:r>
                    </a:p>
                  </a:txBody>
                  <a:tcPr/>
                </a:tc>
                <a:tc>
                  <a:txBody>
                    <a:bodyPr/>
                    <a:lstStyle/>
                    <a:p>
                      <a:pPr algn="ctr"/>
                      <a:r>
                        <a:rPr lang="en-US" dirty="0"/>
                        <a:t>Neutral</a:t>
                      </a:r>
                    </a:p>
                  </a:txBody>
                  <a:tcPr/>
                </a:tc>
                <a:tc>
                  <a:txBody>
                    <a:bodyPr/>
                    <a:lstStyle/>
                    <a:p>
                      <a:pPr algn="ctr"/>
                      <a:r>
                        <a:rPr lang="en-US" dirty="0"/>
                        <a:t>Overvalued</a:t>
                      </a:r>
                    </a:p>
                  </a:txBody>
                  <a:tcPr/>
                </a:tc>
                <a:extLst>
                  <a:ext uri="{0D108BD9-81ED-4DB2-BD59-A6C34878D82A}">
                    <a16:rowId xmlns:a16="http://schemas.microsoft.com/office/drawing/2014/main" val="2944896491"/>
                  </a:ext>
                </a:extLst>
              </a:tr>
              <a:tr h="1067540">
                <a:tc>
                  <a:txBody>
                    <a:bodyPr/>
                    <a:lstStyle/>
                    <a:p>
                      <a:pPr algn="ctr"/>
                      <a:r>
                        <a:rPr lang="en-US" dirty="0"/>
                        <a:t>Any number &lt; 1.00</a:t>
                      </a:r>
                    </a:p>
                  </a:txBody>
                  <a:tcPr/>
                </a:tc>
                <a:tc>
                  <a:txBody>
                    <a:bodyPr/>
                    <a:lstStyle/>
                    <a:p>
                      <a:pPr algn="ctr"/>
                      <a:r>
                        <a:rPr lang="en-US" dirty="0"/>
                        <a:t>About 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1.00</a:t>
                      </a:r>
                    </a:p>
                  </a:txBody>
                  <a:tcPr/>
                </a:tc>
                <a:extLst>
                  <a:ext uri="{0D108BD9-81ED-4DB2-BD59-A6C34878D82A}">
                    <a16:rowId xmlns:a16="http://schemas.microsoft.com/office/drawing/2014/main" val="2119594772"/>
                  </a:ext>
                </a:extLst>
              </a:tr>
              <a:tr h="1067540">
                <a:tc>
                  <a:txBody>
                    <a:bodyPr/>
                    <a:lstStyle/>
                    <a:p>
                      <a:pPr algn="ctr"/>
                      <a:endParaRPr lang="en-US" dirty="0"/>
                    </a:p>
                  </a:txBody>
                  <a:tcPr/>
                </a:tc>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88405979"/>
                  </a:ext>
                </a:extLst>
              </a:tr>
            </a:tbl>
          </a:graphicData>
        </a:graphic>
      </p:graphicFrame>
      <p:pic>
        <p:nvPicPr>
          <p:cNvPr id="6" name="Picture 5">
            <a:extLst>
              <a:ext uri="{FF2B5EF4-FFF2-40B4-BE49-F238E27FC236}">
                <a16:creationId xmlns:a16="http://schemas.microsoft.com/office/drawing/2014/main" id="{C627412A-82AC-4F18-AEF2-876A2AEBF8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817" y="4873676"/>
            <a:ext cx="861060" cy="861060"/>
          </a:xfrm>
          <a:prstGeom prst="rect">
            <a:avLst/>
          </a:prstGeom>
          <a:noFill/>
          <a:ln>
            <a:noFill/>
          </a:ln>
        </p:spPr>
      </p:pic>
      <p:pic>
        <p:nvPicPr>
          <p:cNvPr id="7" name="Picture 6">
            <a:extLst>
              <a:ext uri="{FF2B5EF4-FFF2-40B4-BE49-F238E27FC236}">
                <a16:creationId xmlns:a16="http://schemas.microsoft.com/office/drawing/2014/main" id="{8E6316F1-0FA7-4F1F-B4E1-A486A1FD08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060" y="4873675"/>
            <a:ext cx="861059" cy="923313"/>
          </a:xfrm>
          <a:prstGeom prst="rect">
            <a:avLst/>
          </a:prstGeom>
          <a:noFill/>
          <a:ln>
            <a:noFill/>
          </a:ln>
        </p:spPr>
      </p:pic>
      <p:pic>
        <p:nvPicPr>
          <p:cNvPr id="9" name="Picture 8">
            <a:extLst>
              <a:ext uri="{FF2B5EF4-FFF2-40B4-BE49-F238E27FC236}">
                <a16:creationId xmlns:a16="http://schemas.microsoft.com/office/drawing/2014/main" id="{A67DD538-7E79-4876-B3AB-80C3A99CF23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9302" y="4873675"/>
            <a:ext cx="861059" cy="866690"/>
          </a:xfrm>
          <a:prstGeom prst="rect">
            <a:avLst/>
          </a:prstGeom>
          <a:noFill/>
          <a:ln>
            <a:noFill/>
          </a:ln>
        </p:spPr>
      </p:pic>
    </p:spTree>
    <p:extLst>
      <p:ext uri="{BB962C8B-B14F-4D97-AF65-F5344CB8AC3E}">
        <p14:creationId xmlns:p14="http://schemas.microsoft.com/office/powerpoint/2010/main" val="269476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1" b="8365"/>
          <a:stretch/>
        </p:blipFill>
        <p:spPr>
          <a:xfrm>
            <a:off x="643467" y="643467"/>
            <a:ext cx="10905066" cy="5571066"/>
          </a:xfrm>
          <a:prstGeom prst="rect">
            <a:avLst/>
          </a:prstGeom>
        </p:spPr>
      </p:pic>
    </p:spTree>
    <p:extLst>
      <p:ext uri="{BB962C8B-B14F-4D97-AF65-F5344CB8AC3E}">
        <p14:creationId xmlns:p14="http://schemas.microsoft.com/office/powerpoint/2010/main" val="345535638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C0A8CA3-B4E1-4F9E-84F2-8B79CCE89552}"/>
              </a:ext>
            </a:extLst>
          </p:cNvPr>
          <p:cNvGraphicFramePr>
            <a:graphicFrameLocks noGrp="1"/>
          </p:cNvGraphicFramePr>
          <p:nvPr>
            <p:ph idx="1"/>
          </p:nvPr>
        </p:nvGraphicFramePr>
        <p:xfrm>
          <a:off x="956145" y="184490"/>
          <a:ext cx="10279710" cy="6489020"/>
        </p:xfrm>
        <a:graphic>
          <a:graphicData uri="http://schemas.openxmlformats.org/drawingml/2006/table">
            <a:tbl>
              <a:tblPr firstRow="1" bandRow="1">
                <a:tableStyleId>{5C22544A-7EE6-4342-B048-85BDC9FD1C3A}</a:tableStyleId>
              </a:tblPr>
              <a:tblGrid>
                <a:gridCol w="3426570">
                  <a:extLst>
                    <a:ext uri="{9D8B030D-6E8A-4147-A177-3AD203B41FA5}">
                      <a16:colId xmlns:a16="http://schemas.microsoft.com/office/drawing/2014/main" val="3460852349"/>
                    </a:ext>
                  </a:extLst>
                </a:gridCol>
                <a:gridCol w="3426570">
                  <a:extLst>
                    <a:ext uri="{9D8B030D-6E8A-4147-A177-3AD203B41FA5}">
                      <a16:colId xmlns:a16="http://schemas.microsoft.com/office/drawing/2014/main" val="927884042"/>
                    </a:ext>
                  </a:extLst>
                </a:gridCol>
                <a:gridCol w="3426570">
                  <a:extLst>
                    <a:ext uri="{9D8B030D-6E8A-4147-A177-3AD203B41FA5}">
                      <a16:colId xmlns:a16="http://schemas.microsoft.com/office/drawing/2014/main" val="2939451044"/>
                    </a:ext>
                  </a:extLst>
                </a:gridCol>
              </a:tblGrid>
              <a:tr h="1297804">
                <a:tc>
                  <a:txBody>
                    <a:bodyPr/>
                    <a:lstStyle/>
                    <a:p>
                      <a:pPr algn="ctr"/>
                      <a:r>
                        <a:rPr lang="en-US" dirty="0"/>
                        <a:t>Tesla (TSLA)</a:t>
                      </a:r>
                    </a:p>
                  </a:txBody>
                  <a:tcPr/>
                </a:tc>
                <a:tc>
                  <a:txBody>
                    <a:bodyPr/>
                    <a:lstStyle/>
                    <a:p>
                      <a:pPr algn="ctr"/>
                      <a:r>
                        <a:rPr lang="en-US" dirty="0"/>
                        <a:t>Ford (F)</a:t>
                      </a:r>
                    </a:p>
                  </a:txBody>
                  <a:tcPr/>
                </a:tc>
                <a:tc>
                  <a:txBody>
                    <a:bodyPr/>
                    <a:lstStyle/>
                    <a:p>
                      <a:pPr algn="ctr"/>
                      <a:r>
                        <a:rPr lang="en-US" dirty="0"/>
                        <a:t>General Motors (GM)</a:t>
                      </a:r>
                    </a:p>
                  </a:txBody>
                  <a:tcPr/>
                </a:tc>
                <a:extLst>
                  <a:ext uri="{0D108BD9-81ED-4DB2-BD59-A6C34878D82A}">
                    <a16:rowId xmlns:a16="http://schemas.microsoft.com/office/drawing/2014/main" val="834449779"/>
                  </a:ext>
                </a:extLst>
              </a:tr>
              <a:tr h="1297804">
                <a:tc>
                  <a:txBody>
                    <a:bodyPr/>
                    <a:lstStyle/>
                    <a:p>
                      <a:pPr algn="l"/>
                      <a:r>
                        <a:rPr lang="en-US" dirty="0"/>
                        <a:t>Price: $711.11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Price: $11.46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Price: $32.64</a:t>
                      </a:r>
                    </a:p>
                    <a:p>
                      <a:pPr algn="l"/>
                      <a:endParaRPr lang="en-US" dirty="0"/>
                    </a:p>
                  </a:txBody>
                  <a:tcPr/>
                </a:tc>
                <a:extLst>
                  <a:ext uri="{0D108BD9-81ED-4DB2-BD59-A6C34878D82A}">
                    <a16:rowId xmlns:a16="http://schemas.microsoft.com/office/drawing/2014/main" val="1917086215"/>
                  </a:ext>
                </a:extLst>
              </a:tr>
              <a:tr h="1297804">
                <a:tc>
                  <a:txBody>
                    <a:bodyPr/>
                    <a:lstStyle/>
                    <a:p>
                      <a:pPr algn="l"/>
                      <a:r>
                        <a:rPr lang="en-US" dirty="0"/>
                        <a:t>D/E: 0.21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 3.05</a:t>
                      </a:r>
                    </a:p>
                    <a:p>
                      <a:pPr algn="l"/>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 1.77</a:t>
                      </a:r>
                    </a:p>
                    <a:p>
                      <a:pPr algn="l"/>
                      <a:endParaRPr lang="en-US" dirty="0"/>
                    </a:p>
                  </a:txBody>
                  <a:tcPr/>
                </a:tc>
                <a:extLst>
                  <a:ext uri="{0D108BD9-81ED-4DB2-BD59-A6C34878D82A}">
                    <a16:rowId xmlns:a16="http://schemas.microsoft.com/office/drawing/2014/main" val="3414460853"/>
                  </a:ext>
                </a:extLst>
              </a:tr>
              <a:tr h="1297804">
                <a:tc>
                  <a:txBody>
                    <a:bodyPr/>
                    <a:lstStyle/>
                    <a:p>
                      <a:pPr algn="l"/>
                      <a:r>
                        <a:rPr lang="en-US" dirty="0"/>
                        <a:t>P/E: 63.62</a:t>
                      </a:r>
                    </a:p>
                  </a:txBody>
                  <a:tcPr/>
                </a:tc>
                <a:tc>
                  <a:txBody>
                    <a:bodyPr/>
                    <a:lstStyle/>
                    <a:p>
                      <a:pPr algn="l"/>
                      <a:r>
                        <a:rPr lang="en-US" dirty="0"/>
                        <a:t>P/E: 5.97</a:t>
                      </a:r>
                    </a:p>
                    <a:p>
                      <a:pPr algn="l"/>
                      <a:endParaRPr lang="en-US" dirty="0"/>
                    </a:p>
                  </a:txBody>
                  <a:tcPr/>
                </a:tc>
                <a:tc>
                  <a:txBody>
                    <a:bodyPr/>
                    <a:lstStyle/>
                    <a:p>
                      <a:pPr algn="l"/>
                      <a:r>
                        <a:rPr lang="en-US" dirty="0"/>
                        <a:t>P/E: 4.74</a:t>
                      </a:r>
                    </a:p>
                    <a:p>
                      <a:pPr algn="l"/>
                      <a:endParaRPr lang="en-US" dirty="0"/>
                    </a:p>
                  </a:txBody>
                  <a:tcPr/>
                </a:tc>
                <a:extLst>
                  <a:ext uri="{0D108BD9-81ED-4DB2-BD59-A6C34878D82A}">
                    <a16:rowId xmlns:a16="http://schemas.microsoft.com/office/drawing/2014/main" val="3006652318"/>
                  </a:ext>
                </a:extLst>
              </a:tr>
              <a:tr h="12978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PEG: 2.12</a:t>
                      </a:r>
                    </a:p>
                    <a:p>
                      <a:pPr algn="l"/>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PEG: 2.00</a:t>
                      </a:r>
                    </a:p>
                    <a:p>
                      <a:pPr algn="l"/>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PEG: 0.48</a:t>
                      </a:r>
                    </a:p>
                    <a:p>
                      <a:pPr algn="l"/>
                      <a:endParaRPr lang="en-US" dirty="0"/>
                    </a:p>
                  </a:txBody>
                  <a:tcPr/>
                </a:tc>
                <a:extLst>
                  <a:ext uri="{0D108BD9-81ED-4DB2-BD59-A6C34878D82A}">
                    <a16:rowId xmlns:a16="http://schemas.microsoft.com/office/drawing/2014/main" val="3288226810"/>
                  </a:ext>
                </a:extLst>
              </a:tr>
            </a:tbl>
          </a:graphicData>
        </a:graphic>
      </p:graphicFrame>
      <p:pic>
        <p:nvPicPr>
          <p:cNvPr id="7" name="Picture 6">
            <a:extLst>
              <a:ext uri="{FF2B5EF4-FFF2-40B4-BE49-F238E27FC236}">
                <a16:creationId xmlns:a16="http://schemas.microsoft.com/office/drawing/2014/main" id="{D97E6DD5-2877-4CEA-BD1B-7131CE87AF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74919" y="644853"/>
            <a:ext cx="1046694" cy="754379"/>
          </a:xfrm>
          <a:prstGeom prst="rect">
            <a:avLst/>
          </a:prstGeom>
          <a:noFill/>
          <a:ln>
            <a:noFill/>
          </a:ln>
        </p:spPr>
      </p:pic>
      <p:pic>
        <p:nvPicPr>
          <p:cNvPr id="8" name="Picture 7">
            <a:extLst>
              <a:ext uri="{FF2B5EF4-FFF2-40B4-BE49-F238E27FC236}">
                <a16:creationId xmlns:a16="http://schemas.microsoft.com/office/drawing/2014/main" id="{F15110D6-CDCD-4854-A107-FF36DAF7BE0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1106" y="576272"/>
            <a:ext cx="822960" cy="822960"/>
          </a:xfrm>
          <a:prstGeom prst="rect">
            <a:avLst/>
          </a:prstGeom>
          <a:noFill/>
          <a:ln>
            <a:noFill/>
          </a:ln>
        </p:spPr>
      </p:pic>
      <p:pic>
        <p:nvPicPr>
          <p:cNvPr id="9" name="Picture 8">
            <a:extLst>
              <a:ext uri="{FF2B5EF4-FFF2-40B4-BE49-F238E27FC236}">
                <a16:creationId xmlns:a16="http://schemas.microsoft.com/office/drawing/2014/main" id="{B96766B7-457B-4285-9563-9B73AA9552E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6162" y="610562"/>
            <a:ext cx="754380" cy="754380"/>
          </a:xfrm>
          <a:prstGeom prst="rect">
            <a:avLst/>
          </a:prstGeom>
          <a:noFill/>
          <a:ln>
            <a:noFill/>
          </a:ln>
        </p:spPr>
      </p:pic>
      <p:pic>
        <p:nvPicPr>
          <p:cNvPr id="10" name="Picture 9">
            <a:extLst>
              <a:ext uri="{FF2B5EF4-FFF2-40B4-BE49-F238E27FC236}">
                <a16:creationId xmlns:a16="http://schemas.microsoft.com/office/drawing/2014/main" id="{2FCB1606-A6D0-4F62-BD44-ED5E4CD8840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9205" y="3429000"/>
            <a:ext cx="731521" cy="607371"/>
          </a:xfrm>
          <a:prstGeom prst="rect">
            <a:avLst/>
          </a:prstGeom>
          <a:noFill/>
          <a:ln>
            <a:noFill/>
          </a:ln>
        </p:spPr>
      </p:pic>
      <p:pic>
        <p:nvPicPr>
          <p:cNvPr id="11" name="Picture 10">
            <a:extLst>
              <a:ext uri="{FF2B5EF4-FFF2-40B4-BE49-F238E27FC236}">
                <a16:creationId xmlns:a16="http://schemas.microsoft.com/office/drawing/2014/main" id="{647A5D79-8BF5-4B71-85E5-A5B368F541D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0239" y="4729066"/>
            <a:ext cx="731521" cy="607371"/>
          </a:xfrm>
          <a:prstGeom prst="rect">
            <a:avLst/>
          </a:prstGeom>
          <a:noFill/>
          <a:ln>
            <a:noFill/>
          </a:ln>
        </p:spPr>
      </p:pic>
      <p:pic>
        <p:nvPicPr>
          <p:cNvPr id="12" name="Picture 11">
            <a:extLst>
              <a:ext uri="{FF2B5EF4-FFF2-40B4-BE49-F238E27FC236}">
                <a16:creationId xmlns:a16="http://schemas.microsoft.com/office/drawing/2014/main" id="{7AE5A1DA-B749-443B-ACB5-5E7908ADDC2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3945" y="5842202"/>
            <a:ext cx="731521" cy="607371"/>
          </a:xfrm>
          <a:prstGeom prst="rect">
            <a:avLst/>
          </a:prstGeom>
          <a:noFill/>
          <a:ln>
            <a:noFill/>
          </a:ln>
        </p:spPr>
      </p:pic>
      <p:pic>
        <p:nvPicPr>
          <p:cNvPr id="13" name="Picture 12">
            <a:extLst>
              <a:ext uri="{FF2B5EF4-FFF2-40B4-BE49-F238E27FC236}">
                <a16:creationId xmlns:a16="http://schemas.microsoft.com/office/drawing/2014/main" id="{C3572434-3C8B-40F3-9C25-2AD8D69EE2C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7683" y="4729065"/>
            <a:ext cx="731521" cy="607371"/>
          </a:xfrm>
          <a:prstGeom prst="rect">
            <a:avLst/>
          </a:prstGeom>
          <a:noFill/>
          <a:ln>
            <a:noFill/>
          </a:ln>
        </p:spPr>
      </p:pic>
      <p:pic>
        <p:nvPicPr>
          <p:cNvPr id="14" name="Picture 13">
            <a:extLst>
              <a:ext uri="{FF2B5EF4-FFF2-40B4-BE49-F238E27FC236}">
                <a16:creationId xmlns:a16="http://schemas.microsoft.com/office/drawing/2014/main" id="{403CB34F-8614-417B-9010-4E2884812FB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7683" y="3398060"/>
            <a:ext cx="716679" cy="621368"/>
          </a:xfrm>
          <a:prstGeom prst="rect">
            <a:avLst/>
          </a:prstGeom>
          <a:noFill/>
          <a:ln>
            <a:noFill/>
          </a:ln>
        </p:spPr>
      </p:pic>
      <p:pic>
        <p:nvPicPr>
          <p:cNvPr id="15" name="Picture 14">
            <a:extLst>
              <a:ext uri="{FF2B5EF4-FFF2-40B4-BE49-F238E27FC236}">
                <a16:creationId xmlns:a16="http://schemas.microsoft.com/office/drawing/2014/main" id="{76354ADB-5516-4E58-A24F-5191D0DFB11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8787" y="3398060"/>
            <a:ext cx="772973" cy="621367"/>
          </a:xfrm>
          <a:prstGeom prst="rect">
            <a:avLst/>
          </a:prstGeom>
          <a:noFill/>
          <a:ln>
            <a:noFill/>
          </a:ln>
        </p:spPr>
      </p:pic>
      <p:pic>
        <p:nvPicPr>
          <p:cNvPr id="16" name="Picture 15">
            <a:extLst>
              <a:ext uri="{FF2B5EF4-FFF2-40B4-BE49-F238E27FC236}">
                <a16:creationId xmlns:a16="http://schemas.microsoft.com/office/drawing/2014/main" id="{A2BC37B4-B338-4283-9AE5-C0DDA006699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6099" y="4733573"/>
            <a:ext cx="772973" cy="621367"/>
          </a:xfrm>
          <a:prstGeom prst="rect">
            <a:avLst/>
          </a:prstGeom>
          <a:noFill/>
          <a:ln>
            <a:noFill/>
          </a:ln>
        </p:spPr>
      </p:pic>
      <p:pic>
        <p:nvPicPr>
          <p:cNvPr id="17" name="Picture 16">
            <a:extLst>
              <a:ext uri="{FF2B5EF4-FFF2-40B4-BE49-F238E27FC236}">
                <a16:creationId xmlns:a16="http://schemas.microsoft.com/office/drawing/2014/main" id="{FEC3DC8E-4904-4FC8-ADE6-193027B3C21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6099" y="5828207"/>
            <a:ext cx="772973" cy="621367"/>
          </a:xfrm>
          <a:prstGeom prst="rect">
            <a:avLst/>
          </a:prstGeom>
          <a:noFill/>
          <a:ln>
            <a:noFill/>
          </a:ln>
        </p:spPr>
      </p:pic>
      <p:pic>
        <p:nvPicPr>
          <p:cNvPr id="18" name="Picture 17">
            <a:extLst>
              <a:ext uri="{FF2B5EF4-FFF2-40B4-BE49-F238E27FC236}">
                <a16:creationId xmlns:a16="http://schemas.microsoft.com/office/drawing/2014/main" id="{4B4C1C44-AFDB-4BCC-BE16-219EBEAA7EE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0500" y="5828206"/>
            <a:ext cx="772973" cy="621367"/>
          </a:xfrm>
          <a:prstGeom prst="rect">
            <a:avLst/>
          </a:prstGeom>
          <a:noFill/>
          <a:ln>
            <a:noFill/>
          </a:ln>
        </p:spPr>
      </p:pic>
    </p:spTree>
    <p:extLst>
      <p:ext uri="{BB962C8B-B14F-4D97-AF65-F5344CB8AC3E}">
        <p14:creationId xmlns:p14="http://schemas.microsoft.com/office/powerpoint/2010/main" val="1338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9962-BC47-4B3B-8C00-CA2CA0BEA151}"/>
              </a:ext>
            </a:extLst>
          </p:cNvPr>
          <p:cNvSpPr>
            <a:spLocks noGrp="1"/>
          </p:cNvSpPr>
          <p:nvPr>
            <p:ph type="title"/>
          </p:nvPr>
        </p:nvSpPr>
        <p:spPr/>
        <p:txBody>
          <a:bodyPr/>
          <a:lstStyle/>
          <a:p>
            <a:r>
              <a:rPr lang="en-US" dirty="0"/>
              <a:t>Mutual funds</a:t>
            </a:r>
          </a:p>
        </p:txBody>
      </p:sp>
      <p:pic>
        <p:nvPicPr>
          <p:cNvPr id="1026" name="Picture 2" descr="What Is a Mutual Fund? — Burton Enright Welch">
            <a:extLst>
              <a:ext uri="{FF2B5EF4-FFF2-40B4-BE49-F238E27FC236}">
                <a16:creationId xmlns:a16="http://schemas.microsoft.com/office/drawing/2014/main" id="{8DD5C856-3973-4B42-9B59-690409BE5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252" y="1968500"/>
            <a:ext cx="8080375" cy="419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03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Picture 4">
            <a:extLst>
              <a:ext uri="{FF2B5EF4-FFF2-40B4-BE49-F238E27FC236}">
                <a16:creationId xmlns:a16="http://schemas.microsoft.com/office/drawing/2014/main" id="{0ED5CBD6-C2F3-446B-97F4-31BF63B8867D}"/>
              </a:ext>
            </a:extLst>
          </p:cNvPr>
          <p:cNvPicPr>
            <a:picLocks noChangeAspect="1"/>
          </p:cNvPicPr>
          <p:nvPr/>
        </p:nvPicPr>
        <p:blipFill rotWithShape="1">
          <a:blip r:embed="rId5">
            <a:extLst>
              <a:ext uri="{28A0092B-C50C-407E-A947-70E740481C1C}">
                <a14:useLocalDpi xmlns:a14="http://schemas.microsoft.com/office/drawing/2010/main" val="0"/>
              </a:ext>
            </a:extLst>
          </a:blip>
          <a:srcRect l="15592" t="9091" r="1" b="1"/>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8EC1A43B-D167-4E96-B7AD-61D3D9225C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4" name="Picture 13">
            <a:extLst>
              <a:ext uri="{FF2B5EF4-FFF2-40B4-BE49-F238E27FC236}">
                <a16:creationId xmlns:a16="http://schemas.microsoft.com/office/drawing/2014/main" id="{86623E07-B4B3-43D5-AB6E-5FD9A1C11D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41427"/>
          <a:stretch/>
        </p:blipFill>
        <p:spPr>
          <a:xfrm>
            <a:off x="5147732" y="93132"/>
            <a:ext cx="7044267" cy="6764867"/>
          </a:xfrm>
          <a:prstGeom prst="rect">
            <a:avLst/>
          </a:prstGeom>
        </p:spPr>
      </p:pic>
      <p:sp>
        <p:nvSpPr>
          <p:cNvPr id="16" name="Freeform 5">
            <a:extLst>
              <a:ext uri="{FF2B5EF4-FFF2-40B4-BE49-F238E27FC236}">
                <a16:creationId xmlns:a16="http://schemas.microsoft.com/office/drawing/2014/main" id="{C727912B-C157-4CDB-8486-00E702D36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2">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bg2">
                  <a:lumMod val="75000"/>
                </a:schemeClr>
              </a:solidFill>
            </a:endParaRPr>
          </a:p>
        </p:txBody>
      </p:sp>
      <p:sp>
        <p:nvSpPr>
          <p:cNvPr id="2" name="Title 1">
            <a:extLst>
              <a:ext uri="{FF2B5EF4-FFF2-40B4-BE49-F238E27FC236}">
                <a16:creationId xmlns:a16="http://schemas.microsoft.com/office/drawing/2014/main" id="{D2ECDCB4-8E2C-4C2C-AA26-273C6F02928D}"/>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4400">
                <a:solidFill>
                  <a:schemeClr val="bg2">
                    <a:lumMod val="75000"/>
                  </a:schemeClr>
                </a:solidFill>
              </a:rPr>
              <a:t>Active investing </a:t>
            </a:r>
            <a:br>
              <a:rPr lang="en-US" sz="4400">
                <a:solidFill>
                  <a:schemeClr val="bg2">
                    <a:lumMod val="75000"/>
                  </a:schemeClr>
                </a:solidFill>
              </a:rPr>
            </a:br>
            <a:r>
              <a:rPr lang="en-US" sz="4400">
                <a:solidFill>
                  <a:schemeClr val="bg2">
                    <a:lumMod val="75000"/>
                  </a:schemeClr>
                </a:solidFill>
              </a:rPr>
              <a:t>vs </a:t>
            </a:r>
            <a:br>
              <a:rPr lang="en-US" sz="4400">
                <a:solidFill>
                  <a:schemeClr val="bg2">
                    <a:lumMod val="75000"/>
                  </a:schemeClr>
                </a:solidFill>
              </a:rPr>
            </a:br>
            <a:r>
              <a:rPr lang="en-US" sz="4400">
                <a:solidFill>
                  <a:schemeClr val="bg2">
                    <a:lumMod val="75000"/>
                  </a:schemeClr>
                </a:solidFill>
              </a:rPr>
              <a:t>passive investing</a:t>
            </a:r>
          </a:p>
        </p:txBody>
      </p:sp>
    </p:spTree>
    <p:extLst>
      <p:ext uri="{BB962C8B-B14F-4D97-AF65-F5344CB8AC3E}">
        <p14:creationId xmlns:p14="http://schemas.microsoft.com/office/powerpoint/2010/main" val="314841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9FFFA8-E40F-42BC-88D3-BD0E066251E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tretch/>
        </p:blipFill>
        <p:spPr>
          <a:xfrm>
            <a:off x="4411980" y="22140"/>
            <a:ext cx="3368040" cy="6835860"/>
          </a:xfrm>
        </p:spPr>
      </p:pic>
    </p:spTree>
    <p:extLst>
      <p:ext uri="{BB962C8B-B14F-4D97-AF65-F5344CB8AC3E}">
        <p14:creationId xmlns:p14="http://schemas.microsoft.com/office/powerpoint/2010/main" val="1300483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2E409-491F-40B0-963F-DABA63B3EEA4}"/>
              </a:ext>
            </a:extLst>
          </p:cNvPr>
          <p:cNvPicPr>
            <a:picLocks noChangeAspect="1"/>
          </p:cNvPicPr>
          <p:nvPr/>
        </p:nvPicPr>
        <p:blipFill rotWithShape="1">
          <a:blip r:embed="rId3">
            <a:extLst>
              <a:ext uri="{28A0092B-C50C-407E-A947-70E740481C1C}">
                <a14:useLocalDpi xmlns:a14="http://schemas.microsoft.com/office/drawing/2010/main" val="0"/>
              </a:ext>
            </a:extLst>
          </a:blip>
          <a:srcRect b="5714"/>
          <a:stretch/>
        </p:blipFill>
        <p:spPr>
          <a:xfrm>
            <a:off x="2667000" y="0"/>
            <a:ext cx="6858000" cy="6466114"/>
          </a:xfrm>
          <a:prstGeom prst="rect">
            <a:avLst/>
          </a:prstGeom>
        </p:spPr>
      </p:pic>
      <p:sp>
        <p:nvSpPr>
          <p:cNvPr id="2" name="Oval 1">
            <a:extLst>
              <a:ext uri="{FF2B5EF4-FFF2-40B4-BE49-F238E27FC236}">
                <a16:creationId xmlns:a16="http://schemas.microsoft.com/office/drawing/2014/main" id="{519B15BE-A115-4C45-9550-18E329460549}"/>
              </a:ext>
            </a:extLst>
          </p:cNvPr>
          <p:cNvSpPr/>
          <p:nvPr/>
        </p:nvSpPr>
        <p:spPr>
          <a:xfrm>
            <a:off x="3629608" y="5747657"/>
            <a:ext cx="5019870" cy="718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35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D66C-4723-49BC-8727-18AFF702352B}"/>
              </a:ext>
            </a:extLst>
          </p:cNvPr>
          <p:cNvSpPr>
            <a:spLocks noGrp="1"/>
          </p:cNvSpPr>
          <p:nvPr>
            <p:ph type="title"/>
          </p:nvPr>
        </p:nvSpPr>
        <p:spPr>
          <a:xfrm>
            <a:off x="603826" y="5271104"/>
            <a:ext cx="8534400" cy="1507067"/>
          </a:xfrm>
        </p:spPr>
        <p:txBody>
          <a:bodyPr/>
          <a:lstStyle/>
          <a:p>
            <a:r>
              <a:rPr lang="en-US" dirty="0"/>
              <a:t>Compound interest</a:t>
            </a:r>
          </a:p>
        </p:txBody>
      </p:sp>
      <p:pic>
        <p:nvPicPr>
          <p:cNvPr id="4" name="Online Media 3" title="Dave Ramsey: Wealth Building and Compound Interest">
            <a:hlinkClick r:id="" action="ppaction://media"/>
            <a:extLst>
              <a:ext uri="{FF2B5EF4-FFF2-40B4-BE49-F238E27FC236}">
                <a16:creationId xmlns:a16="http://schemas.microsoft.com/office/drawing/2014/main" id="{9E74A93C-472D-41ED-AAA3-439BF3F26836}"/>
              </a:ext>
            </a:extLst>
          </p:cNvPr>
          <p:cNvPicPr>
            <a:picLocks noGrp="1" noRot="1" noChangeAspect="1"/>
          </p:cNvPicPr>
          <p:nvPr>
            <p:ph idx="1"/>
            <a:videoFile r:link="rId1"/>
          </p:nvPr>
        </p:nvPicPr>
        <p:blipFill>
          <a:blip r:embed="rId4"/>
          <a:stretch>
            <a:fillRect/>
          </a:stretch>
        </p:blipFill>
        <p:spPr>
          <a:xfrm>
            <a:off x="2951163" y="788670"/>
            <a:ext cx="7607450" cy="4297680"/>
          </a:xfrm>
          <a:prstGeom prst="rect">
            <a:avLst/>
          </a:prstGeom>
        </p:spPr>
      </p:pic>
    </p:spTree>
    <p:extLst>
      <p:ext uri="{BB962C8B-B14F-4D97-AF65-F5344CB8AC3E}">
        <p14:creationId xmlns:p14="http://schemas.microsoft.com/office/powerpoint/2010/main" val="259110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8DB1-091E-402D-9FC6-445189BCCDDF}"/>
              </a:ext>
            </a:extLst>
          </p:cNvPr>
          <p:cNvSpPr>
            <a:spLocks noGrp="1"/>
          </p:cNvSpPr>
          <p:nvPr>
            <p:ph type="title"/>
          </p:nvPr>
        </p:nvSpPr>
        <p:spPr/>
        <p:txBody>
          <a:bodyPr/>
          <a:lstStyle/>
          <a:p>
            <a:r>
              <a:rPr lang="en-US" dirty="0"/>
              <a:t>Now it’s your turn!</a:t>
            </a:r>
          </a:p>
        </p:txBody>
      </p:sp>
      <p:graphicFrame>
        <p:nvGraphicFramePr>
          <p:cNvPr id="4" name="Content Placeholder 3">
            <a:extLst>
              <a:ext uri="{FF2B5EF4-FFF2-40B4-BE49-F238E27FC236}">
                <a16:creationId xmlns:a16="http://schemas.microsoft.com/office/drawing/2014/main" id="{21E26C54-B808-45EB-B66C-0AEEE482164B}"/>
              </a:ext>
            </a:extLst>
          </p:cNvPr>
          <p:cNvGraphicFramePr>
            <a:graphicFrameLocks noGrp="1"/>
          </p:cNvGraphicFramePr>
          <p:nvPr>
            <p:ph idx="1"/>
            <p:extLst>
              <p:ext uri="{D42A27DB-BD31-4B8C-83A1-F6EECF244321}">
                <p14:modId xmlns:p14="http://schemas.microsoft.com/office/powerpoint/2010/main" val="2195813948"/>
              </p:ext>
            </p:extLst>
          </p:nvPr>
        </p:nvGraphicFramePr>
        <p:xfrm>
          <a:off x="1626543" y="1983741"/>
          <a:ext cx="9327534" cy="3465804"/>
        </p:xfrm>
        <a:graphic>
          <a:graphicData uri="http://schemas.openxmlformats.org/drawingml/2006/table">
            <a:tbl>
              <a:tblPr firstRow="1" bandRow="1">
                <a:tableStyleId>{69CF1AB2-1976-4502-BF36-3FF5EA218861}</a:tableStyleId>
              </a:tblPr>
              <a:tblGrid>
                <a:gridCol w="1201716">
                  <a:extLst>
                    <a:ext uri="{9D8B030D-6E8A-4147-A177-3AD203B41FA5}">
                      <a16:colId xmlns:a16="http://schemas.microsoft.com/office/drawing/2014/main" val="1346502342"/>
                    </a:ext>
                  </a:extLst>
                </a:gridCol>
                <a:gridCol w="2676740">
                  <a:extLst>
                    <a:ext uri="{9D8B030D-6E8A-4147-A177-3AD203B41FA5}">
                      <a16:colId xmlns:a16="http://schemas.microsoft.com/office/drawing/2014/main" val="1575926908"/>
                    </a:ext>
                  </a:extLst>
                </a:gridCol>
                <a:gridCol w="2734013">
                  <a:extLst>
                    <a:ext uri="{9D8B030D-6E8A-4147-A177-3AD203B41FA5}">
                      <a16:colId xmlns:a16="http://schemas.microsoft.com/office/drawing/2014/main" val="1965661671"/>
                    </a:ext>
                  </a:extLst>
                </a:gridCol>
                <a:gridCol w="2715065">
                  <a:extLst>
                    <a:ext uri="{9D8B030D-6E8A-4147-A177-3AD203B41FA5}">
                      <a16:colId xmlns:a16="http://schemas.microsoft.com/office/drawing/2014/main" val="2684679249"/>
                    </a:ext>
                  </a:extLst>
                </a:gridCol>
              </a:tblGrid>
              <a:tr h="11523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D/E: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&lt;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About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&gt; 2.00</a:t>
                      </a:r>
                    </a:p>
                    <a:p>
                      <a:pPr algn="ctr"/>
                      <a:endParaRPr lang="en-US" dirty="0"/>
                    </a:p>
                  </a:txBody>
                  <a:tcPr/>
                </a:tc>
                <a:extLst>
                  <a:ext uri="{0D108BD9-81ED-4DB2-BD59-A6C34878D82A}">
                    <a16:rowId xmlns:a16="http://schemas.microsoft.com/office/drawing/2014/main" val="929496891"/>
                  </a:ext>
                </a:extLst>
              </a:tr>
              <a:tr h="1152374">
                <a:tc>
                  <a:txBody>
                    <a:bodyPr/>
                    <a:lstStyle/>
                    <a:p>
                      <a:pPr algn="ctr"/>
                      <a:endParaRPr lang="en-US" b="1" dirty="0"/>
                    </a:p>
                    <a:p>
                      <a:pPr algn="ctr"/>
                      <a:r>
                        <a:rPr lang="en-US" b="1" dirty="0"/>
                        <a:t>P/E: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About 20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20</a:t>
                      </a:r>
                    </a:p>
                    <a:p>
                      <a:pPr algn="ctr"/>
                      <a:endParaRPr lang="en-US" dirty="0"/>
                    </a:p>
                  </a:txBody>
                  <a:tcPr/>
                </a:tc>
                <a:extLst>
                  <a:ext uri="{0D108BD9-81ED-4DB2-BD59-A6C34878D82A}">
                    <a16:rowId xmlns:a16="http://schemas.microsoft.com/office/drawing/2014/main" val="1066122513"/>
                  </a:ext>
                </a:extLst>
              </a:tr>
              <a:tr h="1161056">
                <a:tc>
                  <a:txBody>
                    <a:bodyPr/>
                    <a:lstStyle/>
                    <a:p>
                      <a:pPr algn="ctr"/>
                      <a:endParaRPr lang="en-US" b="1" dirty="0"/>
                    </a:p>
                    <a:p>
                      <a:pPr algn="ctr"/>
                      <a:r>
                        <a:rPr lang="en-US" b="1" dirty="0"/>
                        <a:t>PEG:</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1.00</a:t>
                      </a:r>
                    </a:p>
                  </a:txBody>
                  <a:tcPr/>
                </a:tc>
                <a:tc>
                  <a:txBody>
                    <a:bodyPr/>
                    <a:lstStyle/>
                    <a:p>
                      <a:pPr algn="ctr"/>
                      <a:r>
                        <a:rPr lang="en-US" dirty="0"/>
                        <a:t>About 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1.00</a:t>
                      </a:r>
                    </a:p>
                    <a:p>
                      <a:pPr algn="ctr"/>
                      <a:endParaRPr lang="en-US" dirty="0"/>
                    </a:p>
                  </a:txBody>
                  <a:tcPr/>
                </a:tc>
                <a:extLst>
                  <a:ext uri="{0D108BD9-81ED-4DB2-BD59-A6C34878D82A}">
                    <a16:rowId xmlns:a16="http://schemas.microsoft.com/office/drawing/2014/main" val="1797448116"/>
                  </a:ext>
                </a:extLst>
              </a:tr>
            </a:tbl>
          </a:graphicData>
        </a:graphic>
      </p:graphicFrame>
      <p:pic>
        <p:nvPicPr>
          <p:cNvPr id="5" name="Picture 4">
            <a:extLst>
              <a:ext uri="{FF2B5EF4-FFF2-40B4-BE49-F238E27FC236}">
                <a16:creationId xmlns:a16="http://schemas.microsoft.com/office/drawing/2014/main" id="{30B0A190-6645-4E2F-9D5A-819786D151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082" y="2517050"/>
            <a:ext cx="731521" cy="607371"/>
          </a:xfrm>
          <a:prstGeom prst="rect">
            <a:avLst/>
          </a:prstGeom>
          <a:noFill/>
          <a:ln>
            <a:noFill/>
          </a:ln>
        </p:spPr>
      </p:pic>
      <p:pic>
        <p:nvPicPr>
          <p:cNvPr id="6" name="Picture 5">
            <a:extLst>
              <a:ext uri="{FF2B5EF4-FFF2-40B4-BE49-F238E27FC236}">
                <a16:creationId xmlns:a16="http://schemas.microsoft.com/office/drawing/2014/main" id="{5B328D28-A35A-47E4-A962-9F1FE33CED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082" y="3626536"/>
            <a:ext cx="731521" cy="607371"/>
          </a:xfrm>
          <a:prstGeom prst="rect">
            <a:avLst/>
          </a:prstGeom>
          <a:noFill/>
          <a:ln>
            <a:noFill/>
          </a:ln>
        </p:spPr>
      </p:pic>
      <p:pic>
        <p:nvPicPr>
          <p:cNvPr id="7" name="Picture 6">
            <a:extLst>
              <a:ext uri="{FF2B5EF4-FFF2-40B4-BE49-F238E27FC236}">
                <a16:creationId xmlns:a16="http://schemas.microsoft.com/office/drawing/2014/main" id="{DEC31C16-8B32-462F-95A2-86711899B7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082" y="4801591"/>
            <a:ext cx="731521" cy="607371"/>
          </a:xfrm>
          <a:prstGeom prst="rect">
            <a:avLst/>
          </a:prstGeom>
          <a:noFill/>
          <a:ln>
            <a:noFill/>
          </a:ln>
        </p:spPr>
      </p:pic>
      <p:pic>
        <p:nvPicPr>
          <p:cNvPr id="8" name="Picture 7">
            <a:extLst>
              <a:ext uri="{FF2B5EF4-FFF2-40B4-BE49-F238E27FC236}">
                <a16:creationId xmlns:a16="http://schemas.microsoft.com/office/drawing/2014/main" id="{93DE3C6F-7A24-439D-A4F4-9746428CA5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488" y="2476270"/>
            <a:ext cx="772973" cy="621367"/>
          </a:xfrm>
          <a:prstGeom prst="rect">
            <a:avLst/>
          </a:prstGeom>
          <a:noFill/>
          <a:ln>
            <a:noFill/>
          </a:ln>
        </p:spPr>
      </p:pic>
      <p:pic>
        <p:nvPicPr>
          <p:cNvPr id="9" name="Picture 8">
            <a:extLst>
              <a:ext uri="{FF2B5EF4-FFF2-40B4-BE49-F238E27FC236}">
                <a16:creationId xmlns:a16="http://schemas.microsoft.com/office/drawing/2014/main" id="{59E0EBDC-E484-4066-826B-A8A4526493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488" y="3603818"/>
            <a:ext cx="772973" cy="621367"/>
          </a:xfrm>
          <a:prstGeom prst="rect">
            <a:avLst/>
          </a:prstGeom>
          <a:noFill/>
          <a:ln>
            <a:noFill/>
          </a:ln>
        </p:spPr>
      </p:pic>
      <p:pic>
        <p:nvPicPr>
          <p:cNvPr id="10" name="Picture 9">
            <a:extLst>
              <a:ext uri="{FF2B5EF4-FFF2-40B4-BE49-F238E27FC236}">
                <a16:creationId xmlns:a16="http://schemas.microsoft.com/office/drawing/2014/main" id="{F9ED5BCA-9B07-4072-B1C9-7E3AFFD5723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487" y="4787595"/>
            <a:ext cx="772973" cy="621367"/>
          </a:xfrm>
          <a:prstGeom prst="rect">
            <a:avLst/>
          </a:prstGeom>
          <a:noFill/>
          <a:ln>
            <a:noFill/>
          </a:ln>
        </p:spPr>
      </p:pic>
      <p:pic>
        <p:nvPicPr>
          <p:cNvPr id="11" name="Picture 10">
            <a:extLst>
              <a:ext uri="{FF2B5EF4-FFF2-40B4-BE49-F238E27FC236}">
                <a16:creationId xmlns:a16="http://schemas.microsoft.com/office/drawing/2014/main" id="{C72D330A-F44A-4043-B37A-A37FCC9AF7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206" y="2464966"/>
            <a:ext cx="716679" cy="621368"/>
          </a:xfrm>
          <a:prstGeom prst="rect">
            <a:avLst/>
          </a:prstGeom>
          <a:noFill/>
          <a:ln>
            <a:noFill/>
          </a:ln>
        </p:spPr>
      </p:pic>
      <p:pic>
        <p:nvPicPr>
          <p:cNvPr id="12" name="Picture 11">
            <a:extLst>
              <a:ext uri="{FF2B5EF4-FFF2-40B4-BE49-F238E27FC236}">
                <a16:creationId xmlns:a16="http://schemas.microsoft.com/office/drawing/2014/main" id="{8203F7B6-735A-42BC-BCF9-4DCDDA50250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206" y="3646571"/>
            <a:ext cx="716679" cy="621368"/>
          </a:xfrm>
          <a:prstGeom prst="rect">
            <a:avLst/>
          </a:prstGeom>
          <a:noFill/>
          <a:ln>
            <a:noFill/>
          </a:ln>
        </p:spPr>
      </p:pic>
      <p:pic>
        <p:nvPicPr>
          <p:cNvPr id="13" name="Picture 12">
            <a:extLst>
              <a:ext uri="{FF2B5EF4-FFF2-40B4-BE49-F238E27FC236}">
                <a16:creationId xmlns:a16="http://schemas.microsoft.com/office/drawing/2014/main" id="{D17393B4-32FA-4AED-940D-CBA7C83271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734" y="4787594"/>
            <a:ext cx="716679" cy="621368"/>
          </a:xfrm>
          <a:prstGeom prst="rect">
            <a:avLst/>
          </a:prstGeom>
          <a:noFill/>
          <a:ln>
            <a:noFill/>
          </a:ln>
        </p:spPr>
      </p:pic>
    </p:spTree>
    <p:extLst>
      <p:ext uri="{BB962C8B-B14F-4D97-AF65-F5344CB8AC3E}">
        <p14:creationId xmlns:p14="http://schemas.microsoft.com/office/powerpoint/2010/main" val="2446039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2A6FF00-7D47-4F97-9646-92670E6864FA}"/>
              </a:ext>
            </a:extLst>
          </p:cNvPr>
          <p:cNvGraphicFramePr>
            <a:graphicFrameLocks noGrp="1"/>
          </p:cNvGraphicFramePr>
          <p:nvPr>
            <p:ph idx="1"/>
          </p:nvPr>
        </p:nvGraphicFramePr>
        <p:xfrm>
          <a:off x="1590718" y="1868435"/>
          <a:ext cx="9327534" cy="3465804"/>
        </p:xfrm>
        <a:graphic>
          <a:graphicData uri="http://schemas.openxmlformats.org/drawingml/2006/table">
            <a:tbl>
              <a:tblPr firstRow="1" bandRow="1">
                <a:tableStyleId>{69CF1AB2-1976-4502-BF36-3FF5EA218861}</a:tableStyleId>
              </a:tblPr>
              <a:tblGrid>
                <a:gridCol w="1201716">
                  <a:extLst>
                    <a:ext uri="{9D8B030D-6E8A-4147-A177-3AD203B41FA5}">
                      <a16:colId xmlns:a16="http://schemas.microsoft.com/office/drawing/2014/main" val="1346502342"/>
                    </a:ext>
                  </a:extLst>
                </a:gridCol>
                <a:gridCol w="2676740">
                  <a:extLst>
                    <a:ext uri="{9D8B030D-6E8A-4147-A177-3AD203B41FA5}">
                      <a16:colId xmlns:a16="http://schemas.microsoft.com/office/drawing/2014/main" val="1575926908"/>
                    </a:ext>
                  </a:extLst>
                </a:gridCol>
                <a:gridCol w="2734013">
                  <a:extLst>
                    <a:ext uri="{9D8B030D-6E8A-4147-A177-3AD203B41FA5}">
                      <a16:colId xmlns:a16="http://schemas.microsoft.com/office/drawing/2014/main" val="1965661671"/>
                    </a:ext>
                  </a:extLst>
                </a:gridCol>
                <a:gridCol w="2715065">
                  <a:extLst>
                    <a:ext uri="{9D8B030D-6E8A-4147-A177-3AD203B41FA5}">
                      <a16:colId xmlns:a16="http://schemas.microsoft.com/office/drawing/2014/main" val="2684679249"/>
                    </a:ext>
                  </a:extLst>
                </a:gridCol>
              </a:tblGrid>
              <a:tr h="11523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D/E: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&lt;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About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&gt; 2.00</a:t>
                      </a:r>
                    </a:p>
                    <a:p>
                      <a:pPr algn="ctr"/>
                      <a:endParaRPr lang="en-US" dirty="0"/>
                    </a:p>
                  </a:txBody>
                  <a:tcPr/>
                </a:tc>
                <a:extLst>
                  <a:ext uri="{0D108BD9-81ED-4DB2-BD59-A6C34878D82A}">
                    <a16:rowId xmlns:a16="http://schemas.microsoft.com/office/drawing/2014/main" val="929496891"/>
                  </a:ext>
                </a:extLst>
              </a:tr>
              <a:tr h="1152374">
                <a:tc>
                  <a:txBody>
                    <a:bodyPr/>
                    <a:lstStyle/>
                    <a:p>
                      <a:pPr algn="ctr"/>
                      <a:endParaRPr lang="en-US" b="1" dirty="0"/>
                    </a:p>
                    <a:p>
                      <a:pPr algn="ctr"/>
                      <a:r>
                        <a:rPr lang="en-US" b="1" dirty="0"/>
                        <a:t>P/E: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About 20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20</a:t>
                      </a:r>
                    </a:p>
                    <a:p>
                      <a:pPr algn="ctr"/>
                      <a:endParaRPr lang="en-US" dirty="0"/>
                    </a:p>
                  </a:txBody>
                  <a:tcPr/>
                </a:tc>
                <a:extLst>
                  <a:ext uri="{0D108BD9-81ED-4DB2-BD59-A6C34878D82A}">
                    <a16:rowId xmlns:a16="http://schemas.microsoft.com/office/drawing/2014/main" val="1066122513"/>
                  </a:ext>
                </a:extLst>
              </a:tr>
              <a:tr h="1161056">
                <a:tc>
                  <a:txBody>
                    <a:bodyPr/>
                    <a:lstStyle/>
                    <a:p>
                      <a:pPr algn="ctr"/>
                      <a:endParaRPr lang="en-US" b="1" dirty="0"/>
                    </a:p>
                    <a:p>
                      <a:pPr algn="ctr"/>
                      <a:r>
                        <a:rPr lang="en-US" b="1" dirty="0"/>
                        <a:t>PEG:</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1.00</a:t>
                      </a:r>
                    </a:p>
                  </a:txBody>
                  <a:tcPr/>
                </a:tc>
                <a:tc>
                  <a:txBody>
                    <a:bodyPr/>
                    <a:lstStyle/>
                    <a:p>
                      <a:pPr algn="ctr"/>
                      <a:r>
                        <a:rPr lang="en-US" dirty="0"/>
                        <a:t>About 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1.00</a:t>
                      </a:r>
                    </a:p>
                    <a:p>
                      <a:pPr algn="ctr"/>
                      <a:endParaRPr lang="en-US" dirty="0"/>
                    </a:p>
                  </a:txBody>
                  <a:tcPr/>
                </a:tc>
                <a:extLst>
                  <a:ext uri="{0D108BD9-81ED-4DB2-BD59-A6C34878D82A}">
                    <a16:rowId xmlns:a16="http://schemas.microsoft.com/office/drawing/2014/main" val="1797448116"/>
                  </a:ext>
                </a:extLst>
              </a:tr>
            </a:tbl>
          </a:graphicData>
        </a:graphic>
      </p:graphicFrame>
      <p:graphicFrame>
        <p:nvGraphicFramePr>
          <p:cNvPr id="7" name="Table 6">
            <a:extLst>
              <a:ext uri="{FF2B5EF4-FFF2-40B4-BE49-F238E27FC236}">
                <a16:creationId xmlns:a16="http://schemas.microsoft.com/office/drawing/2014/main" id="{E25C11F0-A755-4AFF-857C-A4DA713D499F}"/>
              </a:ext>
            </a:extLst>
          </p:cNvPr>
          <p:cNvGraphicFramePr>
            <a:graphicFrameLocks noGrp="1"/>
          </p:cNvGraphicFramePr>
          <p:nvPr/>
        </p:nvGraphicFramePr>
        <p:xfrm>
          <a:off x="2190485" y="671829"/>
          <a:ext cx="8128000" cy="851931"/>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412559762"/>
                    </a:ext>
                  </a:extLst>
                </a:gridCol>
                <a:gridCol w="4064000">
                  <a:extLst>
                    <a:ext uri="{9D8B030D-6E8A-4147-A177-3AD203B41FA5}">
                      <a16:colId xmlns:a16="http://schemas.microsoft.com/office/drawing/2014/main" val="976779374"/>
                    </a:ext>
                  </a:extLst>
                </a:gridCol>
              </a:tblGrid>
              <a:tr h="851931">
                <a:tc>
                  <a:txBody>
                    <a:bodyPr/>
                    <a:lstStyle/>
                    <a:p>
                      <a:pPr algn="ctr"/>
                      <a:endParaRPr lang="en-US" dirty="0"/>
                    </a:p>
                    <a:p>
                      <a:pPr algn="ctr"/>
                      <a:r>
                        <a:rPr lang="en-US" dirty="0"/>
                        <a:t>A) Apple</a:t>
                      </a:r>
                    </a:p>
                  </a:txBody>
                  <a:tcPr/>
                </a:tc>
                <a:tc>
                  <a:txBody>
                    <a:bodyPr/>
                    <a:lstStyle/>
                    <a:p>
                      <a:pPr algn="ctr"/>
                      <a:endParaRPr lang="en-US" dirty="0"/>
                    </a:p>
                    <a:p>
                      <a:pPr algn="ctr"/>
                      <a:r>
                        <a:rPr lang="en-US" dirty="0"/>
                        <a:t>B) Home Depot</a:t>
                      </a:r>
                    </a:p>
                  </a:txBody>
                  <a:tcPr/>
                </a:tc>
                <a:extLst>
                  <a:ext uri="{0D108BD9-81ED-4DB2-BD59-A6C34878D82A}">
                    <a16:rowId xmlns:a16="http://schemas.microsoft.com/office/drawing/2014/main" val="3923070411"/>
                  </a:ext>
                </a:extLst>
              </a:tr>
            </a:tbl>
          </a:graphicData>
        </a:graphic>
      </p:graphicFrame>
      <p:pic>
        <p:nvPicPr>
          <p:cNvPr id="8" name="Picture 7">
            <a:extLst>
              <a:ext uri="{FF2B5EF4-FFF2-40B4-BE49-F238E27FC236}">
                <a16:creationId xmlns:a16="http://schemas.microsoft.com/office/drawing/2014/main" id="{5B7912AC-A881-40F0-ADBB-658C7A0214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3" y="2355979"/>
            <a:ext cx="731521" cy="607371"/>
          </a:xfrm>
          <a:prstGeom prst="rect">
            <a:avLst/>
          </a:prstGeom>
          <a:noFill/>
          <a:ln>
            <a:noFill/>
          </a:ln>
        </p:spPr>
      </p:pic>
      <p:pic>
        <p:nvPicPr>
          <p:cNvPr id="9" name="Picture 8">
            <a:extLst>
              <a:ext uri="{FF2B5EF4-FFF2-40B4-BE49-F238E27FC236}">
                <a16:creationId xmlns:a16="http://schemas.microsoft.com/office/drawing/2014/main" id="{E5CF1DF6-A9E5-4757-9EE2-21E93B796C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2" y="3541423"/>
            <a:ext cx="731521" cy="607371"/>
          </a:xfrm>
          <a:prstGeom prst="rect">
            <a:avLst/>
          </a:prstGeom>
          <a:noFill/>
          <a:ln>
            <a:noFill/>
          </a:ln>
        </p:spPr>
      </p:pic>
      <p:pic>
        <p:nvPicPr>
          <p:cNvPr id="10" name="Picture 9">
            <a:extLst>
              <a:ext uri="{FF2B5EF4-FFF2-40B4-BE49-F238E27FC236}">
                <a16:creationId xmlns:a16="http://schemas.microsoft.com/office/drawing/2014/main" id="{2A215C74-A61B-4557-9E17-10D0C544AB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1" y="4670873"/>
            <a:ext cx="731521" cy="607371"/>
          </a:xfrm>
          <a:prstGeom prst="rect">
            <a:avLst/>
          </a:prstGeom>
          <a:noFill/>
          <a:ln>
            <a:noFill/>
          </a:ln>
        </p:spPr>
      </p:pic>
      <p:pic>
        <p:nvPicPr>
          <p:cNvPr id="11" name="Picture 10">
            <a:extLst>
              <a:ext uri="{FF2B5EF4-FFF2-40B4-BE49-F238E27FC236}">
                <a16:creationId xmlns:a16="http://schemas.microsoft.com/office/drawing/2014/main" id="{581918D5-D2CC-4037-B77F-B78E1C260D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2355979"/>
            <a:ext cx="716679" cy="621368"/>
          </a:xfrm>
          <a:prstGeom prst="rect">
            <a:avLst/>
          </a:prstGeom>
          <a:noFill/>
          <a:ln>
            <a:noFill/>
          </a:ln>
        </p:spPr>
      </p:pic>
      <p:pic>
        <p:nvPicPr>
          <p:cNvPr id="12" name="Picture 11">
            <a:extLst>
              <a:ext uri="{FF2B5EF4-FFF2-40B4-BE49-F238E27FC236}">
                <a16:creationId xmlns:a16="http://schemas.microsoft.com/office/drawing/2014/main" id="{795619D6-5E53-453F-A512-B8D6630A4B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3527426"/>
            <a:ext cx="716679" cy="621368"/>
          </a:xfrm>
          <a:prstGeom prst="rect">
            <a:avLst/>
          </a:prstGeom>
          <a:noFill/>
          <a:ln>
            <a:noFill/>
          </a:ln>
        </p:spPr>
      </p:pic>
      <p:pic>
        <p:nvPicPr>
          <p:cNvPr id="13" name="Picture 12">
            <a:extLst>
              <a:ext uri="{FF2B5EF4-FFF2-40B4-BE49-F238E27FC236}">
                <a16:creationId xmlns:a16="http://schemas.microsoft.com/office/drawing/2014/main" id="{2F5F0812-839F-4F40-A5CB-13D21777D9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4679768"/>
            <a:ext cx="716679" cy="621368"/>
          </a:xfrm>
          <a:prstGeom prst="rect">
            <a:avLst/>
          </a:prstGeom>
          <a:noFill/>
          <a:ln>
            <a:noFill/>
          </a:ln>
        </p:spPr>
      </p:pic>
      <p:pic>
        <p:nvPicPr>
          <p:cNvPr id="14" name="Picture 13">
            <a:extLst>
              <a:ext uri="{FF2B5EF4-FFF2-40B4-BE49-F238E27FC236}">
                <a16:creationId xmlns:a16="http://schemas.microsoft.com/office/drawing/2014/main" id="{AA43D549-E060-4B60-A60A-4CDBB07E42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3" y="2355980"/>
            <a:ext cx="772973" cy="621367"/>
          </a:xfrm>
          <a:prstGeom prst="rect">
            <a:avLst/>
          </a:prstGeom>
          <a:noFill/>
          <a:ln>
            <a:noFill/>
          </a:ln>
        </p:spPr>
      </p:pic>
      <p:pic>
        <p:nvPicPr>
          <p:cNvPr id="15" name="Picture 14">
            <a:extLst>
              <a:ext uri="{FF2B5EF4-FFF2-40B4-BE49-F238E27FC236}">
                <a16:creationId xmlns:a16="http://schemas.microsoft.com/office/drawing/2014/main" id="{70EDBE4F-7857-4F09-8632-5336DA81B02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2" y="3518991"/>
            <a:ext cx="772973" cy="621367"/>
          </a:xfrm>
          <a:prstGeom prst="rect">
            <a:avLst/>
          </a:prstGeom>
          <a:noFill/>
          <a:ln>
            <a:noFill/>
          </a:ln>
        </p:spPr>
      </p:pic>
      <p:pic>
        <p:nvPicPr>
          <p:cNvPr id="16" name="Picture 15">
            <a:extLst>
              <a:ext uri="{FF2B5EF4-FFF2-40B4-BE49-F238E27FC236}">
                <a16:creationId xmlns:a16="http://schemas.microsoft.com/office/drawing/2014/main" id="{5F307ED5-59DB-434C-918A-2DD275A687B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1" y="4679769"/>
            <a:ext cx="772973" cy="621367"/>
          </a:xfrm>
          <a:prstGeom prst="rect">
            <a:avLst/>
          </a:prstGeom>
          <a:noFill/>
          <a:ln>
            <a:noFill/>
          </a:ln>
        </p:spPr>
      </p:pic>
    </p:spTree>
    <p:extLst>
      <p:ext uri="{BB962C8B-B14F-4D97-AF65-F5344CB8AC3E}">
        <p14:creationId xmlns:p14="http://schemas.microsoft.com/office/powerpoint/2010/main" val="2679088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7342ED-44B0-4FBA-A3B1-63D50ED8A0BA}"/>
              </a:ext>
            </a:extLst>
          </p:cNvPr>
          <p:cNvGraphicFramePr>
            <a:graphicFrameLocks noGrp="1"/>
          </p:cNvGraphicFramePr>
          <p:nvPr>
            <p:ph idx="1"/>
          </p:nvPr>
        </p:nvGraphicFramePr>
        <p:xfrm>
          <a:off x="1352940" y="342810"/>
          <a:ext cx="9750489" cy="6123304"/>
        </p:xfrm>
        <a:graphic>
          <a:graphicData uri="http://schemas.openxmlformats.org/drawingml/2006/table">
            <a:tbl>
              <a:tblPr firstRow="1" bandRow="1">
                <a:tableStyleId>{69CF1AB2-1976-4502-BF36-3FF5EA218861}</a:tableStyleId>
              </a:tblPr>
              <a:tblGrid>
                <a:gridCol w="1334591">
                  <a:extLst>
                    <a:ext uri="{9D8B030D-6E8A-4147-A177-3AD203B41FA5}">
                      <a16:colId xmlns:a16="http://schemas.microsoft.com/office/drawing/2014/main" val="1346502342"/>
                    </a:ext>
                  </a:extLst>
                </a:gridCol>
                <a:gridCol w="2719732">
                  <a:extLst>
                    <a:ext uri="{9D8B030D-6E8A-4147-A177-3AD203B41FA5}">
                      <a16:colId xmlns:a16="http://schemas.microsoft.com/office/drawing/2014/main" val="1575926908"/>
                    </a:ext>
                  </a:extLst>
                </a:gridCol>
                <a:gridCol w="2857987">
                  <a:extLst>
                    <a:ext uri="{9D8B030D-6E8A-4147-A177-3AD203B41FA5}">
                      <a16:colId xmlns:a16="http://schemas.microsoft.com/office/drawing/2014/main" val="1965661671"/>
                    </a:ext>
                  </a:extLst>
                </a:gridCol>
                <a:gridCol w="2838179">
                  <a:extLst>
                    <a:ext uri="{9D8B030D-6E8A-4147-A177-3AD203B41FA5}">
                      <a16:colId xmlns:a16="http://schemas.microsoft.com/office/drawing/2014/main" val="2684679249"/>
                    </a:ext>
                  </a:extLst>
                </a:gridCol>
              </a:tblGrid>
              <a:tr h="3061652">
                <a:tc>
                  <a:txBody>
                    <a:bodyPr/>
                    <a:lstStyle/>
                    <a:p>
                      <a:pPr algn="ctr"/>
                      <a:endParaRPr lang="en-US" b="1" dirty="0"/>
                    </a:p>
                    <a:p>
                      <a:pPr algn="ctr"/>
                      <a:r>
                        <a:rPr lang="en-US" b="1" dirty="0"/>
                        <a:t>Apple</a:t>
                      </a:r>
                    </a:p>
                    <a:p>
                      <a:pPr algn="ctr"/>
                      <a:r>
                        <a:rPr lang="en-US" b="1" dirty="0"/>
                        <a:t>(AAPL)</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$36.01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$141.44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mn-lt"/>
                          <a:ea typeface="+mn-ea"/>
                          <a:cs typeface="+mn-cs"/>
                        </a:rPr>
                        <a:t>+292.89%</a:t>
                      </a:r>
                    </a:p>
                  </a:txBody>
                  <a:tcPr/>
                </a:tc>
                <a:extLst>
                  <a:ext uri="{0D108BD9-81ED-4DB2-BD59-A6C34878D82A}">
                    <a16:rowId xmlns:a16="http://schemas.microsoft.com/office/drawing/2014/main" val="2786703796"/>
                  </a:ext>
                </a:extLst>
              </a:tr>
              <a:tr h="3061652">
                <a:tc>
                  <a:txBody>
                    <a:bodyPr/>
                    <a:lstStyle/>
                    <a:p>
                      <a:pPr algn="ctr"/>
                      <a:r>
                        <a:rPr lang="en-US" b="1" dirty="0"/>
                        <a:t>Home Depot</a:t>
                      </a:r>
                    </a:p>
                    <a:p>
                      <a:pPr algn="ctr"/>
                      <a:r>
                        <a:rPr lang="en-US" b="1" dirty="0"/>
                        <a:t>(HD)</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$153.40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$277.08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mn-lt"/>
                          <a:ea typeface="+mn-ea"/>
                          <a:cs typeface="+mn-cs"/>
                        </a:rPr>
                        <a:t>+84.43%</a:t>
                      </a:r>
                    </a:p>
                  </a:txBody>
                  <a:tcPr/>
                </a:tc>
                <a:extLst>
                  <a:ext uri="{0D108BD9-81ED-4DB2-BD59-A6C34878D82A}">
                    <a16:rowId xmlns:a16="http://schemas.microsoft.com/office/drawing/2014/main" val="1452691679"/>
                  </a:ext>
                </a:extLst>
              </a:tr>
            </a:tbl>
          </a:graphicData>
        </a:graphic>
      </p:graphicFrame>
      <p:pic>
        <p:nvPicPr>
          <p:cNvPr id="6" name="Picture 5" descr="C:\Users\jhorvitz\AppData\Local\Microsoft\Windows\INetCache\Content.MSO\78F10CF1.tmp">
            <a:extLst>
              <a:ext uri="{FF2B5EF4-FFF2-40B4-BE49-F238E27FC236}">
                <a16:creationId xmlns:a16="http://schemas.microsoft.com/office/drawing/2014/main" id="{B7926021-2EAD-4899-9885-9F63924EE2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1290" y="4619508"/>
            <a:ext cx="922020" cy="922020"/>
          </a:xfrm>
          <a:prstGeom prst="rect">
            <a:avLst/>
          </a:prstGeom>
          <a:noFill/>
          <a:ln>
            <a:noFill/>
          </a:ln>
        </p:spPr>
      </p:pic>
      <p:pic>
        <p:nvPicPr>
          <p:cNvPr id="7" name="Picture 6" descr="https://lh6.googleusercontent.com/gCQVsj1SbRqlTTeb5nUbhXBpu6RMQezCSdgmTNCAXkmcsLHaUNJ6mLSG5P9dy688a9dszg5E3SoKYw4aYuGQIHDNuaQakhHGLP8UBfCi3KpIvqkaP8_Q3ublqxftTBGb0vzw9bu2xzrVCBPSeg">
            <a:extLst>
              <a:ext uri="{FF2B5EF4-FFF2-40B4-BE49-F238E27FC236}">
                <a16:creationId xmlns:a16="http://schemas.microsoft.com/office/drawing/2014/main" id="{0362021F-3100-4ABF-911B-3D895565F4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51290" y="1743365"/>
            <a:ext cx="922020" cy="1093142"/>
          </a:xfrm>
          <a:prstGeom prst="rect">
            <a:avLst/>
          </a:prstGeom>
          <a:noFill/>
          <a:ln>
            <a:noFill/>
          </a:ln>
        </p:spPr>
      </p:pic>
    </p:spTree>
    <p:extLst>
      <p:ext uri="{BB962C8B-B14F-4D97-AF65-F5344CB8AC3E}">
        <p14:creationId xmlns:p14="http://schemas.microsoft.com/office/powerpoint/2010/main" val="2742999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2A6FF00-7D47-4F97-9646-92670E6864FA}"/>
              </a:ext>
            </a:extLst>
          </p:cNvPr>
          <p:cNvGraphicFramePr>
            <a:graphicFrameLocks noGrp="1"/>
          </p:cNvGraphicFramePr>
          <p:nvPr>
            <p:ph idx="1"/>
          </p:nvPr>
        </p:nvGraphicFramePr>
        <p:xfrm>
          <a:off x="1590718" y="1868435"/>
          <a:ext cx="9327534" cy="3465804"/>
        </p:xfrm>
        <a:graphic>
          <a:graphicData uri="http://schemas.openxmlformats.org/drawingml/2006/table">
            <a:tbl>
              <a:tblPr firstRow="1" bandRow="1">
                <a:tableStyleId>{69CF1AB2-1976-4502-BF36-3FF5EA218861}</a:tableStyleId>
              </a:tblPr>
              <a:tblGrid>
                <a:gridCol w="1201716">
                  <a:extLst>
                    <a:ext uri="{9D8B030D-6E8A-4147-A177-3AD203B41FA5}">
                      <a16:colId xmlns:a16="http://schemas.microsoft.com/office/drawing/2014/main" val="1346502342"/>
                    </a:ext>
                  </a:extLst>
                </a:gridCol>
                <a:gridCol w="2676740">
                  <a:extLst>
                    <a:ext uri="{9D8B030D-6E8A-4147-A177-3AD203B41FA5}">
                      <a16:colId xmlns:a16="http://schemas.microsoft.com/office/drawing/2014/main" val="1575926908"/>
                    </a:ext>
                  </a:extLst>
                </a:gridCol>
                <a:gridCol w="2734013">
                  <a:extLst>
                    <a:ext uri="{9D8B030D-6E8A-4147-A177-3AD203B41FA5}">
                      <a16:colId xmlns:a16="http://schemas.microsoft.com/office/drawing/2014/main" val="1965661671"/>
                    </a:ext>
                  </a:extLst>
                </a:gridCol>
                <a:gridCol w="2715065">
                  <a:extLst>
                    <a:ext uri="{9D8B030D-6E8A-4147-A177-3AD203B41FA5}">
                      <a16:colId xmlns:a16="http://schemas.microsoft.com/office/drawing/2014/main" val="2684679249"/>
                    </a:ext>
                  </a:extLst>
                </a:gridCol>
              </a:tblGrid>
              <a:tr h="11523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D/E: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&lt;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About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&gt; 2.00</a:t>
                      </a:r>
                    </a:p>
                    <a:p>
                      <a:pPr algn="ctr"/>
                      <a:endParaRPr lang="en-US" dirty="0"/>
                    </a:p>
                  </a:txBody>
                  <a:tcPr/>
                </a:tc>
                <a:extLst>
                  <a:ext uri="{0D108BD9-81ED-4DB2-BD59-A6C34878D82A}">
                    <a16:rowId xmlns:a16="http://schemas.microsoft.com/office/drawing/2014/main" val="929496891"/>
                  </a:ext>
                </a:extLst>
              </a:tr>
              <a:tr h="1152374">
                <a:tc>
                  <a:txBody>
                    <a:bodyPr/>
                    <a:lstStyle/>
                    <a:p>
                      <a:pPr algn="ctr"/>
                      <a:endParaRPr lang="en-US" b="1" dirty="0"/>
                    </a:p>
                    <a:p>
                      <a:pPr algn="ctr"/>
                      <a:r>
                        <a:rPr lang="en-US" b="1" dirty="0"/>
                        <a:t>P/E: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About 20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20</a:t>
                      </a:r>
                    </a:p>
                    <a:p>
                      <a:pPr algn="ctr"/>
                      <a:endParaRPr lang="en-US" dirty="0"/>
                    </a:p>
                  </a:txBody>
                  <a:tcPr/>
                </a:tc>
                <a:extLst>
                  <a:ext uri="{0D108BD9-81ED-4DB2-BD59-A6C34878D82A}">
                    <a16:rowId xmlns:a16="http://schemas.microsoft.com/office/drawing/2014/main" val="1066122513"/>
                  </a:ext>
                </a:extLst>
              </a:tr>
              <a:tr h="1161056">
                <a:tc>
                  <a:txBody>
                    <a:bodyPr/>
                    <a:lstStyle/>
                    <a:p>
                      <a:pPr algn="ctr"/>
                      <a:endParaRPr lang="en-US" b="1" dirty="0"/>
                    </a:p>
                    <a:p>
                      <a:pPr algn="ctr"/>
                      <a:r>
                        <a:rPr lang="en-US" b="1" dirty="0"/>
                        <a:t>PEG:</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1.00</a:t>
                      </a:r>
                    </a:p>
                  </a:txBody>
                  <a:tcPr/>
                </a:tc>
                <a:tc>
                  <a:txBody>
                    <a:bodyPr/>
                    <a:lstStyle/>
                    <a:p>
                      <a:pPr algn="ctr"/>
                      <a:r>
                        <a:rPr lang="en-US" dirty="0"/>
                        <a:t>About 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1.00</a:t>
                      </a:r>
                    </a:p>
                    <a:p>
                      <a:pPr algn="ctr"/>
                      <a:endParaRPr lang="en-US" dirty="0"/>
                    </a:p>
                  </a:txBody>
                  <a:tcPr/>
                </a:tc>
                <a:extLst>
                  <a:ext uri="{0D108BD9-81ED-4DB2-BD59-A6C34878D82A}">
                    <a16:rowId xmlns:a16="http://schemas.microsoft.com/office/drawing/2014/main" val="1797448116"/>
                  </a:ext>
                </a:extLst>
              </a:tr>
            </a:tbl>
          </a:graphicData>
        </a:graphic>
      </p:graphicFrame>
      <p:graphicFrame>
        <p:nvGraphicFramePr>
          <p:cNvPr id="7" name="Table 6">
            <a:extLst>
              <a:ext uri="{FF2B5EF4-FFF2-40B4-BE49-F238E27FC236}">
                <a16:creationId xmlns:a16="http://schemas.microsoft.com/office/drawing/2014/main" id="{E25C11F0-A755-4AFF-857C-A4DA713D499F}"/>
              </a:ext>
            </a:extLst>
          </p:cNvPr>
          <p:cNvGraphicFramePr>
            <a:graphicFrameLocks noGrp="1"/>
          </p:cNvGraphicFramePr>
          <p:nvPr/>
        </p:nvGraphicFramePr>
        <p:xfrm>
          <a:off x="2190485" y="671829"/>
          <a:ext cx="8128000" cy="851931"/>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412559762"/>
                    </a:ext>
                  </a:extLst>
                </a:gridCol>
                <a:gridCol w="4064000">
                  <a:extLst>
                    <a:ext uri="{9D8B030D-6E8A-4147-A177-3AD203B41FA5}">
                      <a16:colId xmlns:a16="http://schemas.microsoft.com/office/drawing/2014/main" val="976779374"/>
                    </a:ext>
                  </a:extLst>
                </a:gridCol>
              </a:tblGrid>
              <a:tr h="851931">
                <a:tc>
                  <a:txBody>
                    <a:bodyPr/>
                    <a:lstStyle/>
                    <a:p>
                      <a:pPr algn="ctr"/>
                      <a:endParaRPr lang="en-US" dirty="0"/>
                    </a:p>
                    <a:p>
                      <a:pPr algn="ctr"/>
                      <a:r>
                        <a:rPr lang="en-US" dirty="0"/>
                        <a:t>A) Nike</a:t>
                      </a:r>
                    </a:p>
                  </a:txBody>
                  <a:tcPr/>
                </a:tc>
                <a:tc>
                  <a:txBody>
                    <a:bodyPr/>
                    <a:lstStyle/>
                    <a:p>
                      <a:pPr algn="ctr"/>
                      <a:endParaRPr lang="en-US" dirty="0"/>
                    </a:p>
                    <a:p>
                      <a:pPr algn="ctr"/>
                      <a:r>
                        <a:rPr lang="en-US" dirty="0"/>
                        <a:t>B) Disney</a:t>
                      </a:r>
                    </a:p>
                  </a:txBody>
                  <a:tcPr/>
                </a:tc>
                <a:extLst>
                  <a:ext uri="{0D108BD9-81ED-4DB2-BD59-A6C34878D82A}">
                    <a16:rowId xmlns:a16="http://schemas.microsoft.com/office/drawing/2014/main" val="3923070411"/>
                  </a:ext>
                </a:extLst>
              </a:tr>
            </a:tbl>
          </a:graphicData>
        </a:graphic>
      </p:graphicFrame>
      <p:pic>
        <p:nvPicPr>
          <p:cNvPr id="8" name="Picture 7">
            <a:extLst>
              <a:ext uri="{FF2B5EF4-FFF2-40B4-BE49-F238E27FC236}">
                <a16:creationId xmlns:a16="http://schemas.microsoft.com/office/drawing/2014/main" id="{5B7912AC-A881-40F0-ADBB-658C7A0214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3" y="2355979"/>
            <a:ext cx="731521" cy="607371"/>
          </a:xfrm>
          <a:prstGeom prst="rect">
            <a:avLst/>
          </a:prstGeom>
          <a:noFill/>
          <a:ln>
            <a:noFill/>
          </a:ln>
        </p:spPr>
      </p:pic>
      <p:pic>
        <p:nvPicPr>
          <p:cNvPr id="9" name="Picture 8">
            <a:extLst>
              <a:ext uri="{FF2B5EF4-FFF2-40B4-BE49-F238E27FC236}">
                <a16:creationId xmlns:a16="http://schemas.microsoft.com/office/drawing/2014/main" id="{E5CF1DF6-A9E5-4757-9EE2-21E93B796C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2" y="3541423"/>
            <a:ext cx="731521" cy="607371"/>
          </a:xfrm>
          <a:prstGeom prst="rect">
            <a:avLst/>
          </a:prstGeom>
          <a:noFill/>
          <a:ln>
            <a:noFill/>
          </a:ln>
        </p:spPr>
      </p:pic>
      <p:pic>
        <p:nvPicPr>
          <p:cNvPr id="10" name="Picture 9">
            <a:extLst>
              <a:ext uri="{FF2B5EF4-FFF2-40B4-BE49-F238E27FC236}">
                <a16:creationId xmlns:a16="http://schemas.microsoft.com/office/drawing/2014/main" id="{2A215C74-A61B-4557-9E17-10D0C544AB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1" y="4670873"/>
            <a:ext cx="731521" cy="607371"/>
          </a:xfrm>
          <a:prstGeom prst="rect">
            <a:avLst/>
          </a:prstGeom>
          <a:noFill/>
          <a:ln>
            <a:noFill/>
          </a:ln>
        </p:spPr>
      </p:pic>
      <p:pic>
        <p:nvPicPr>
          <p:cNvPr id="11" name="Picture 10">
            <a:extLst>
              <a:ext uri="{FF2B5EF4-FFF2-40B4-BE49-F238E27FC236}">
                <a16:creationId xmlns:a16="http://schemas.microsoft.com/office/drawing/2014/main" id="{581918D5-D2CC-4037-B77F-B78E1C260D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2355979"/>
            <a:ext cx="716679" cy="621368"/>
          </a:xfrm>
          <a:prstGeom prst="rect">
            <a:avLst/>
          </a:prstGeom>
          <a:noFill/>
          <a:ln>
            <a:noFill/>
          </a:ln>
        </p:spPr>
      </p:pic>
      <p:pic>
        <p:nvPicPr>
          <p:cNvPr id="12" name="Picture 11">
            <a:extLst>
              <a:ext uri="{FF2B5EF4-FFF2-40B4-BE49-F238E27FC236}">
                <a16:creationId xmlns:a16="http://schemas.microsoft.com/office/drawing/2014/main" id="{795619D6-5E53-453F-A512-B8D6630A4B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3527426"/>
            <a:ext cx="716679" cy="621368"/>
          </a:xfrm>
          <a:prstGeom prst="rect">
            <a:avLst/>
          </a:prstGeom>
          <a:noFill/>
          <a:ln>
            <a:noFill/>
          </a:ln>
        </p:spPr>
      </p:pic>
      <p:pic>
        <p:nvPicPr>
          <p:cNvPr id="13" name="Picture 12">
            <a:extLst>
              <a:ext uri="{FF2B5EF4-FFF2-40B4-BE49-F238E27FC236}">
                <a16:creationId xmlns:a16="http://schemas.microsoft.com/office/drawing/2014/main" id="{2F5F0812-839F-4F40-A5CB-13D21777D9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4679768"/>
            <a:ext cx="716679" cy="621368"/>
          </a:xfrm>
          <a:prstGeom prst="rect">
            <a:avLst/>
          </a:prstGeom>
          <a:noFill/>
          <a:ln>
            <a:noFill/>
          </a:ln>
        </p:spPr>
      </p:pic>
      <p:pic>
        <p:nvPicPr>
          <p:cNvPr id="14" name="Picture 13">
            <a:extLst>
              <a:ext uri="{FF2B5EF4-FFF2-40B4-BE49-F238E27FC236}">
                <a16:creationId xmlns:a16="http://schemas.microsoft.com/office/drawing/2014/main" id="{AA43D549-E060-4B60-A60A-4CDBB07E42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3" y="2355980"/>
            <a:ext cx="772973" cy="621367"/>
          </a:xfrm>
          <a:prstGeom prst="rect">
            <a:avLst/>
          </a:prstGeom>
          <a:noFill/>
          <a:ln>
            <a:noFill/>
          </a:ln>
        </p:spPr>
      </p:pic>
      <p:pic>
        <p:nvPicPr>
          <p:cNvPr id="15" name="Picture 14">
            <a:extLst>
              <a:ext uri="{FF2B5EF4-FFF2-40B4-BE49-F238E27FC236}">
                <a16:creationId xmlns:a16="http://schemas.microsoft.com/office/drawing/2014/main" id="{70EDBE4F-7857-4F09-8632-5336DA81B02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2" y="3518991"/>
            <a:ext cx="772973" cy="621367"/>
          </a:xfrm>
          <a:prstGeom prst="rect">
            <a:avLst/>
          </a:prstGeom>
          <a:noFill/>
          <a:ln>
            <a:noFill/>
          </a:ln>
        </p:spPr>
      </p:pic>
      <p:pic>
        <p:nvPicPr>
          <p:cNvPr id="16" name="Picture 15">
            <a:extLst>
              <a:ext uri="{FF2B5EF4-FFF2-40B4-BE49-F238E27FC236}">
                <a16:creationId xmlns:a16="http://schemas.microsoft.com/office/drawing/2014/main" id="{5F307ED5-59DB-434C-918A-2DD275A687B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1" y="4679769"/>
            <a:ext cx="772973" cy="621367"/>
          </a:xfrm>
          <a:prstGeom prst="rect">
            <a:avLst/>
          </a:prstGeom>
          <a:noFill/>
          <a:ln>
            <a:noFill/>
          </a:ln>
        </p:spPr>
      </p:pic>
    </p:spTree>
    <p:extLst>
      <p:ext uri="{BB962C8B-B14F-4D97-AF65-F5344CB8AC3E}">
        <p14:creationId xmlns:p14="http://schemas.microsoft.com/office/powerpoint/2010/main" val="18897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Question 2</a:t>
            </a:r>
          </a:p>
        </p:txBody>
      </p:sp>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880"/>
          <a:stretch/>
        </p:blipFill>
        <p:spPr>
          <a:xfrm>
            <a:off x="20" y="975"/>
            <a:ext cx="7552924" cy="6858000"/>
          </a:xfrm>
          <a:prstGeom prst="rect">
            <a:avLst/>
          </a:prstGeom>
        </p:spPr>
      </p:pic>
      <p:sp>
        <p:nvSpPr>
          <p:cNvPr id="3" name="Content Placeholder 2"/>
          <p:cNvSpPr>
            <a:spLocks noGrp="1"/>
          </p:cNvSpPr>
          <p:nvPr>
            <p:ph sz="half" idx="1"/>
          </p:nvPr>
        </p:nvSpPr>
        <p:spPr>
          <a:xfrm>
            <a:off x="7865806" y="2251587"/>
            <a:ext cx="3706762" cy="3972232"/>
          </a:xfrm>
        </p:spPr>
        <p:txBody>
          <a:bodyPr vert="horz" lIns="91440" tIns="45720" rIns="91440" bIns="45720" rtlCol="0" anchor="ctr">
            <a:normAutofit/>
          </a:bodyPr>
          <a:lstStyle/>
          <a:p>
            <a:pPr marL="0" indent="0">
              <a:buNone/>
            </a:pPr>
            <a:r>
              <a:rPr lang="en-US" dirty="0"/>
              <a:t>What type of account is ideal for an emergency savings because it earns higher interest, but doesn’t lock up your money?</a:t>
            </a:r>
          </a:p>
          <a:p>
            <a:pPr marL="457200" indent="-457200"/>
            <a:r>
              <a:rPr lang="en-US" dirty="0"/>
              <a:t>Checking account</a:t>
            </a:r>
          </a:p>
          <a:p>
            <a:pPr marL="457200" indent="-457200"/>
            <a:r>
              <a:rPr lang="en-US" dirty="0"/>
              <a:t>Money Market</a:t>
            </a:r>
          </a:p>
          <a:p>
            <a:pPr marL="457200" indent="-457200"/>
            <a:r>
              <a:rPr lang="en-US" dirty="0"/>
              <a:t>Savings account</a:t>
            </a:r>
          </a:p>
          <a:p>
            <a:pPr marL="457200" indent="-457200"/>
            <a:r>
              <a:rPr lang="en-US" dirty="0"/>
              <a:t>Certificate of Deposit</a:t>
            </a:r>
          </a:p>
        </p:txBody>
      </p:sp>
    </p:spTree>
    <p:extLst>
      <p:ext uri="{BB962C8B-B14F-4D97-AF65-F5344CB8AC3E}">
        <p14:creationId xmlns:p14="http://schemas.microsoft.com/office/powerpoint/2010/main" val="2110609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7342ED-44B0-4FBA-A3B1-63D50ED8A0BA}"/>
              </a:ext>
            </a:extLst>
          </p:cNvPr>
          <p:cNvGraphicFramePr>
            <a:graphicFrameLocks noGrp="1"/>
          </p:cNvGraphicFramePr>
          <p:nvPr>
            <p:ph idx="1"/>
          </p:nvPr>
        </p:nvGraphicFramePr>
        <p:xfrm>
          <a:off x="1352940" y="342810"/>
          <a:ext cx="9750489" cy="6123304"/>
        </p:xfrm>
        <a:graphic>
          <a:graphicData uri="http://schemas.openxmlformats.org/drawingml/2006/table">
            <a:tbl>
              <a:tblPr firstRow="1" bandRow="1">
                <a:tableStyleId>{69CF1AB2-1976-4502-BF36-3FF5EA218861}</a:tableStyleId>
              </a:tblPr>
              <a:tblGrid>
                <a:gridCol w="1334591">
                  <a:extLst>
                    <a:ext uri="{9D8B030D-6E8A-4147-A177-3AD203B41FA5}">
                      <a16:colId xmlns:a16="http://schemas.microsoft.com/office/drawing/2014/main" val="1346502342"/>
                    </a:ext>
                  </a:extLst>
                </a:gridCol>
                <a:gridCol w="2719732">
                  <a:extLst>
                    <a:ext uri="{9D8B030D-6E8A-4147-A177-3AD203B41FA5}">
                      <a16:colId xmlns:a16="http://schemas.microsoft.com/office/drawing/2014/main" val="1575926908"/>
                    </a:ext>
                  </a:extLst>
                </a:gridCol>
                <a:gridCol w="2857987">
                  <a:extLst>
                    <a:ext uri="{9D8B030D-6E8A-4147-A177-3AD203B41FA5}">
                      <a16:colId xmlns:a16="http://schemas.microsoft.com/office/drawing/2014/main" val="1965661671"/>
                    </a:ext>
                  </a:extLst>
                </a:gridCol>
                <a:gridCol w="2838179">
                  <a:extLst>
                    <a:ext uri="{9D8B030D-6E8A-4147-A177-3AD203B41FA5}">
                      <a16:colId xmlns:a16="http://schemas.microsoft.com/office/drawing/2014/main" val="2684679249"/>
                    </a:ext>
                  </a:extLst>
                </a:gridCol>
              </a:tblGrid>
              <a:tr h="3061652">
                <a:tc>
                  <a:txBody>
                    <a:bodyPr/>
                    <a:lstStyle/>
                    <a:p>
                      <a:pPr algn="ctr"/>
                      <a:r>
                        <a:rPr lang="en-US" b="1" dirty="0"/>
                        <a:t>Nike</a:t>
                      </a:r>
                    </a:p>
                    <a:p>
                      <a:pPr algn="ctr"/>
                      <a:r>
                        <a:rPr lang="en-US" b="1" dirty="0"/>
                        <a:t>(NKE)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$59.00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$108.08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mn-lt"/>
                          <a:ea typeface="+mn-ea"/>
                          <a:cs typeface="+mn-cs"/>
                        </a:rPr>
                        <a:t>+83.19%</a:t>
                      </a:r>
                    </a:p>
                  </a:txBody>
                  <a:tcPr/>
                </a:tc>
                <a:extLst>
                  <a:ext uri="{0D108BD9-81ED-4DB2-BD59-A6C34878D82A}">
                    <a16:rowId xmlns:a16="http://schemas.microsoft.com/office/drawing/2014/main" val="2786703796"/>
                  </a:ext>
                </a:extLst>
              </a:tr>
              <a:tr h="3061652">
                <a:tc>
                  <a:txBody>
                    <a:bodyPr/>
                    <a:lstStyle/>
                    <a:p>
                      <a:pPr algn="ctr"/>
                      <a:r>
                        <a:rPr lang="en-US" b="1" dirty="0"/>
                        <a:t>Disney</a:t>
                      </a:r>
                    </a:p>
                    <a:p>
                      <a:pPr algn="ctr"/>
                      <a:r>
                        <a:rPr lang="en-US" b="1" dirty="0"/>
                        <a:t>(DIS)</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$106.25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$100.31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-5.59%</a:t>
                      </a:r>
                    </a:p>
                  </a:txBody>
                  <a:tcPr/>
                </a:tc>
                <a:extLst>
                  <a:ext uri="{0D108BD9-81ED-4DB2-BD59-A6C34878D82A}">
                    <a16:rowId xmlns:a16="http://schemas.microsoft.com/office/drawing/2014/main" val="1452691679"/>
                  </a:ext>
                </a:extLst>
              </a:tr>
            </a:tbl>
          </a:graphicData>
        </a:graphic>
      </p:graphicFrame>
      <p:pic>
        <p:nvPicPr>
          <p:cNvPr id="3" name="Picture 2" descr="https://lh4.googleusercontent.com/cZtqiUHS5PXY7U6lH2ox1cIFooh4bMaFvcvFCMZeVkXnF74chH26MRn-NxJjGdA1zxgBu-QAVPHpmae9x_VrYZhyIhyK_wdjOj0IVnqd1f8P_JmF0PB78KLzq__xSCd77E3VWaCQqyBXSUP2OA">
            <a:extLst>
              <a:ext uri="{FF2B5EF4-FFF2-40B4-BE49-F238E27FC236}">
                <a16:creationId xmlns:a16="http://schemas.microsoft.com/office/drawing/2014/main" id="{6B0F53E9-F60A-4DED-9C1A-AB7154617A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542" y="1685019"/>
            <a:ext cx="979715" cy="572990"/>
          </a:xfrm>
          <a:prstGeom prst="rect">
            <a:avLst/>
          </a:prstGeom>
          <a:noFill/>
          <a:ln>
            <a:noFill/>
          </a:ln>
        </p:spPr>
      </p:pic>
      <p:pic>
        <p:nvPicPr>
          <p:cNvPr id="5" name="Picture 4" descr="C:\Users\jhorvitz\AppData\Local\Microsoft\Windows\INetCache\Content.MSO\60B998CD.tmp">
            <a:extLst>
              <a:ext uri="{FF2B5EF4-FFF2-40B4-BE49-F238E27FC236}">
                <a16:creationId xmlns:a16="http://schemas.microsoft.com/office/drawing/2014/main" id="{B857991B-6344-4FA1-AA3E-03C7433BBF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4" y="4768952"/>
            <a:ext cx="1184988" cy="404029"/>
          </a:xfrm>
          <a:prstGeom prst="rect">
            <a:avLst/>
          </a:prstGeom>
          <a:noFill/>
          <a:ln>
            <a:noFill/>
          </a:ln>
        </p:spPr>
      </p:pic>
    </p:spTree>
    <p:extLst>
      <p:ext uri="{BB962C8B-B14F-4D97-AF65-F5344CB8AC3E}">
        <p14:creationId xmlns:p14="http://schemas.microsoft.com/office/powerpoint/2010/main" val="3025505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2A6FF00-7D47-4F97-9646-92670E6864FA}"/>
              </a:ext>
            </a:extLst>
          </p:cNvPr>
          <p:cNvGraphicFramePr>
            <a:graphicFrameLocks noGrp="1"/>
          </p:cNvGraphicFramePr>
          <p:nvPr>
            <p:ph idx="1"/>
          </p:nvPr>
        </p:nvGraphicFramePr>
        <p:xfrm>
          <a:off x="1590718" y="1868435"/>
          <a:ext cx="9327534" cy="3465804"/>
        </p:xfrm>
        <a:graphic>
          <a:graphicData uri="http://schemas.openxmlformats.org/drawingml/2006/table">
            <a:tbl>
              <a:tblPr firstRow="1" bandRow="1">
                <a:tableStyleId>{69CF1AB2-1976-4502-BF36-3FF5EA218861}</a:tableStyleId>
              </a:tblPr>
              <a:tblGrid>
                <a:gridCol w="1201716">
                  <a:extLst>
                    <a:ext uri="{9D8B030D-6E8A-4147-A177-3AD203B41FA5}">
                      <a16:colId xmlns:a16="http://schemas.microsoft.com/office/drawing/2014/main" val="1346502342"/>
                    </a:ext>
                  </a:extLst>
                </a:gridCol>
                <a:gridCol w="2676740">
                  <a:extLst>
                    <a:ext uri="{9D8B030D-6E8A-4147-A177-3AD203B41FA5}">
                      <a16:colId xmlns:a16="http://schemas.microsoft.com/office/drawing/2014/main" val="1575926908"/>
                    </a:ext>
                  </a:extLst>
                </a:gridCol>
                <a:gridCol w="2734013">
                  <a:extLst>
                    <a:ext uri="{9D8B030D-6E8A-4147-A177-3AD203B41FA5}">
                      <a16:colId xmlns:a16="http://schemas.microsoft.com/office/drawing/2014/main" val="1965661671"/>
                    </a:ext>
                  </a:extLst>
                </a:gridCol>
                <a:gridCol w="2715065">
                  <a:extLst>
                    <a:ext uri="{9D8B030D-6E8A-4147-A177-3AD203B41FA5}">
                      <a16:colId xmlns:a16="http://schemas.microsoft.com/office/drawing/2014/main" val="2684679249"/>
                    </a:ext>
                  </a:extLst>
                </a:gridCol>
              </a:tblGrid>
              <a:tr h="11523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D/E: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&lt;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About 1.00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Any number &gt; 2.00</a:t>
                      </a:r>
                    </a:p>
                    <a:p>
                      <a:pPr algn="ctr"/>
                      <a:endParaRPr lang="en-US" dirty="0"/>
                    </a:p>
                  </a:txBody>
                  <a:tcPr/>
                </a:tc>
                <a:extLst>
                  <a:ext uri="{0D108BD9-81ED-4DB2-BD59-A6C34878D82A}">
                    <a16:rowId xmlns:a16="http://schemas.microsoft.com/office/drawing/2014/main" val="929496891"/>
                  </a:ext>
                </a:extLst>
              </a:tr>
              <a:tr h="1152374">
                <a:tc>
                  <a:txBody>
                    <a:bodyPr/>
                    <a:lstStyle/>
                    <a:p>
                      <a:pPr algn="ctr"/>
                      <a:endParaRPr lang="en-US" b="1" dirty="0"/>
                    </a:p>
                    <a:p>
                      <a:pPr algn="ctr"/>
                      <a:r>
                        <a:rPr lang="en-US" b="1" dirty="0"/>
                        <a:t>P/E:</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About 20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20</a:t>
                      </a:r>
                    </a:p>
                    <a:p>
                      <a:pPr algn="ctr"/>
                      <a:endParaRPr lang="en-US" dirty="0"/>
                    </a:p>
                  </a:txBody>
                  <a:tcPr/>
                </a:tc>
                <a:extLst>
                  <a:ext uri="{0D108BD9-81ED-4DB2-BD59-A6C34878D82A}">
                    <a16:rowId xmlns:a16="http://schemas.microsoft.com/office/drawing/2014/main" val="1066122513"/>
                  </a:ext>
                </a:extLst>
              </a:tr>
              <a:tr h="1161056">
                <a:tc>
                  <a:txBody>
                    <a:bodyPr/>
                    <a:lstStyle/>
                    <a:p>
                      <a:pPr algn="ctr"/>
                      <a:endParaRPr lang="en-US" b="1" dirty="0"/>
                    </a:p>
                    <a:p>
                      <a:pPr algn="ctr"/>
                      <a:r>
                        <a:rPr lang="en-US" b="1" dirty="0"/>
                        <a:t>PEG:</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&lt; 1.00</a:t>
                      </a:r>
                    </a:p>
                  </a:txBody>
                  <a:tcPr/>
                </a:tc>
                <a:tc>
                  <a:txBody>
                    <a:bodyPr/>
                    <a:lstStyle/>
                    <a:p>
                      <a:pPr algn="ctr"/>
                      <a:r>
                        <a:rPr lang="en-US" dirty="0"/>
                        <a:t>About 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Any number &gt; 1.00</a:t>
                      </a:r>
                    </a:p>
                    <a:p>
                      <a:pPr algn="ctr"/>
                      <a:endParaRPr lang="en-US" dirty="0"/>
                    </a:p>
                  </a:txBody>
                  <a:tcPr/>
                </a:tc>
                <a:extLst>
                  <a:ext uri="{0D108BD9-81ED-4DB2-BD59-A6C34878D82A}">
                    <a16:rowId xmlns:a16="http://schemas.microsoft.com/office/drawing/2014/main" val="1797448116"/>
                  </a:ext>
                </a:extLst>
              </a:tr>
            </a:tbl>
          </a:graphicData>
        </a:graphic>
      </p:graphicFrame>
      <p:graphicFrame>
        <p:nvGraphicFramePr>
          <p:cNvPr id="7" name="Table 6">
            <a:extLst>
              <a:ext uri="{FF2B5EF4-FFF2-40B4-BE49-F238E27FC236}">
                <a16:creationId xmlns:a16="http://schemas.microsoft.com/office/drawing/2014/main" id="{E25C11F0-A755-4AFF-857C-A4DA713D499F}"/>
              </a:ext>
            </a:extLst>
          </p:cNvPr>
          <p:cNvGraphicFramePr>
            <a:graphicFrameLocks noGrp="1"/>
          </p:cNvGraphicFramePr>
          <p:nvPr/>
        </p:nvGraphicFramePr>
        <p:xfrm>
          <a:off x="2190485" y="671829"/>
          <a:ext cx="8128000" cy="851931"/>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412559762"/>
                    </a:ext>
                  </a:extLst>
                </a:gridCol>
                <a:gridCol w="4064000">
                  <a:extLst>
                    <a:ext uri="{9D8B030D-6E8A-4147-A177-3AD203B41FA5}">
                      <a16:colId xmlns:a16="http://schemas.microsoft.com/office/drawing/2014/main" val="976779374"/>
                    </a:ext>
                  </a:extLst>
                </a:gridCol>
              </a:tblGrid>
              <a:tr h="851931">
                <a:tc>
                  <a:txBody>
                    <a:bodyPr/>
                    <a:lstStyle/>
                    <a:p>
                      <a:pPr algn="ctr"/>
                      <a:endParaRPr lang="en-US" dirty="0"/>
                    </a:p>
                    <a:p>
                      <a:pPr algn="ctr"/>
                      <a:r>
                        <a:rPr lang="en-US" dirty="0"/>
                        <a:t>A) Microsoft</a:t>
                      </a:r>
                    </a:p>
                  </a:txBody>
                  <a:tcPr/>
                </a:tc>
                <a:tc>
                  <a:txBody>
                    <a:bodyPr/>
                    <a:lstStyle/>
                    <a:p>
                      <a:pPr algn="ctr"/>
                      <a:endParaRPr lang="en-US" dirty="0"/>
                    </a:p>
                    <a:p>
                      <a:pPr algn="ctr"/>
                      <a:r>
                        <a:rPr lang="en-US" dirty="0"/>
                        <a:t>B) PepsiCo, Inc.</a:t>
                      </a:r>
                    </a:p>
                  </a:txBody>
                  <a:tcPr/>
                </a:tc>
                <a:extLst>
                  <a:ext uri="{0D108BD9-81ED-4DB2-BD59-A6C34878D82A}">
                    <a16:rowId xmlns:a16="http://schemas.microsoft.com/office/drawing/2014/main" val="3923070411"/>
                  </a:ext>
                </a:extLst>
              </a:tr>
            </a:tbl>
          </a:graphicData>
        </a:graphic>
      </p:graphicFrame>
      <p:pic>
        <p:nvPicPr>
          <p:cNvPr id="8" name="Picture 7">
            <a:extLst>
              <a:ext uri="{FF2B5EF4-FFF2-40B4-BE49-F238E27FC236}">
                <a16:creationId xmlns:a16="http://schemas.microsoft.com/office/drawing/2014/main" id="{5B7912AC-A881-40F0-ADBB-658C7A0214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3" y="2355979"/>
            <a:ext cx="731521" cy="607371"/>
          </a:xfrm>
          <a:prstGeom prst="rect">
            <a:avLst/>
          </a:prstGeom>
          <a:noFill/>
          <a:ln>
            <a:noFill/>
          </a:ln>
        </p:spPr>
      </p:pic>
      <p:pic>
        <p:nvPicPr>
          <p:cNvPr id="9" name="Picture 8">
            <a:extLst>
              <a:ext uri="{FF2B5EF4-FFF2-40B4-BE49-F238E27FC236}">
                <a16:creationId xmlns:a16="http://schemas.microsoft.com/office/drawing/2014/main" id="{E5CF1DF6-A9E5-4757-9EE2-21E93B796C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2" y="3541423"/>
            <a:ext cx="731521" cy="607371"/>
          </a:xfrm>
          <a:prstGeom prst="rect">
            <a:avLst/>
          </a:prstGeom>
          <a:noFill/>
          <a:ln>
            <a:noFill/>
          </a:ln>
        </p:spPr>
      </p:pic>
      <p:pic>
        <p:nvPicPr>
          <p:cNvPr id="10" name="Picture 9">
            <a:extLst>
              <a:ext uri="{FF2B5EF4-FFF2-40B4-BE49-F238E27FC236}">
                <a16:creationId xmlns:a16="http://schemas.microsoft.com/office/drawing/2014/main" id="{2A215C74-A61B-4557-9E17-10D0C544AB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101" y="4670873"/>
            <a:ext cx="731521" cy="607371"/>
          </a:xfrm>
          <a:prstGeom prst="rect">
            <a:avLst/>
          </a:prstGeom>
          <a:noFill/>
          <a:ln>
            <a:noFill/>
          </a:ln>
        </p:spPr>
      </p:pic>
      <p:pic>
        <p:nvPicPr>
          <p:cNvPr id="11" name="Picture 10">
            <a:extLst>
              <a:ext uri="{FF2B5EF4-FFF2-40B4-BE49-F238E27FC236}">
                <a16:creationId xmlns:a16="http://schemas.microsoft.com/office/drawing/2014/main" id="{581918D5-D2CC-4037-B77F-B78E1C260D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2355979"/>
            <a:ext cx="716679" cy="621368"/>
          </a:xfrm>
          <a:prstGeom prst="rect">
            <a:avLst/>
          </a:prstGeom>
          <a:noFill/>
          <a:ln>
            <a:noFill/>
          </a:ln>
        </p:spPr>
      </p:pic>
      <p:pic>
        <p:nvPicPr>
          <p:cNvPr id="12" name="Picture 11">
            <a:extLst>
              <a:ext uri="{FF2B5EF4-FFF2-40B4-BE49-F238E27FC236}">
                <a16:creationId xmlns:a16="http://schemas.microsoft.com/office/drawing/2014/main" id="{795619D6-5E53-453F-A512-B8D6630A4B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3527426"/>
            <a:ext cx="716679" cy="621368"/>
          </a:xfrm>
          <a:prstGeom prst="rect">
            <a:avLst/>
          </a:prstGeom>
          <a:noFill/>
          <a:ln>
            <a:noFill/>
          </a:ln>
        </p:spPr>
      </p:pic>
      <p:pic>
        <p:nvPicPr>
          <p:cNvPr id="13" name="Picture 12">
            <a:extLst>
              <a:ext uri="{FF2B5EF4-FFF2-40B4-BE49-F238E27FC236}">
                <a16:creationId xmlns:a16="http://schemas.microsoft.com/office/drawing/2014/main" id="{2F5F0812-839F-4F40-A5CB-13D21777D9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94" y="4679768"/>
            <a:ext cx="716679" cy="621368"/>
          </a:xfrm>
          <a:prstGeom prst="rect">
            <a:avLst/>
          </a:prstGeom>
          <a:noFill/>
          <a:ln>
            <a:noFill/>
          </a:ln>
        </p:spPr>
      </p:pic>
      <p:pic>
        <p:nvPicPr>
          <p:cNvPr id="14" name="Picture 13">
            <a:extLst>
              <a:ext uri="{FF2B5EF4-FFF2-40B4-BE49-F238E27FC236}">
                <a16:creationId xmlns:a16="http://schemas.microsoft.com/office/drawing/2014/main" id="{AA43D549-E060-4B60-A60A-4CDBB07E42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3" y="2355980"/>
            <a:ext cx="772973" cy="621367"/>
          </a:xfrm>
          <a:prstGeom prst="rect">
            <a:avLst/>
          </a:prstGeom>
          <a:noFill/>
          <a:ln>
            <a:noFill/>
          </a:ln>
        </p:spPr>
      </p:pic>
      <p:pic>
        <p:nvPicPr>
          <p:cNvPr id="15" name="Picture 14">
            <a:extLst>
              <a:ext uri="{FF2B5EF4-FFF2-40B4-BE49-F238E27FC236}">
                <a16:creationId xmlns:a16="http://schemas.microsoft.com/office/drawing/2014/main" id="{70EDBE4F-7857-4F09-8632-5336DA81B02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2" y="3518991"/>
            <a:ext cx="772973" cy="621367"/>
          </a:xfrm>
          <a:prstGeom prst="rect">
            <a:avLst/>
          </a:prstGeom>
          <a:noFill/>
          <a:ln>
            <a:noFill/>
          </a:ln>
        </p:spPr>
      </p:pic>
      <p:pic>
        <p:nvPicPr>
          <p:cNvPr id="16" name="Picture 15">
            <a:extLst>
              <a:ext uri="{FF2B5EF4-FFF2-40B4-BE49-F238E27FC236}">
                <a16:creationId xmlns:a16="http://schemas.microsoft.com/office/drawing/2014/main" id="{5F307ED5-59DB-434C-918A-2DD275A687B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1241" y="4679769"/>
            <a:ext cx="772973" cy="621367"/>
          </a:xfrm>
          <a:prstGeom prst="rect">
            <a:avLst/>
          </a:prstGeom>
          <a:noFill/>
          <a:ln>
            <a:noFill/>
          </a:ln>
        </p:spPr>
      </p:pic>
    </p:spTree>
    <p:extLst>
      <p:ext uri="{BB962C8B-B14F-4D97-AF65-F5344CB8AC3E}">
        <p14:creationId xmlns:p14="http://schemas.microsoft.com/office/powerpoint/2010/main" val="313402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7342ED-44B0-4FBA-A3B1-63D50ED8A0BA}"/>
              </a:ext>
            </a:extLst>
          </p:cNvPr>
          <p:cNvGraphicFramePr>
            <a:graphicFrameLocks noGrp="1"/>
          </p:cNvGraphicFramePr>
          <p:nvPr>
            <p:ph idx="1"/>
          </p:nvPr>
        </p:nvGraphicFramePr>
        <p:xfrm>
          <a:off x="1352940" y="342810"/>
          <a:ext cx="9750489" cy="6123304"/>
        </p:xfrm>
        <a:graphic>
          <a:graphicData uri="http://schemas.openxmlformats.org/drawingml/2006/table">
            <a:tbl>
              <a:tblPr firstRow="1" bandRow="1">
                <a:tableStyleId>{69CF1AB2-1976-4502-BF36-3FF5EA218861}</a:tableStyleId>
              </a:tblPr>
              <a:tblGrid>
                <a:gridCol w="1334591">
                  <a:extLst>
                    <a:ext uri="{9D8B030D-6E8A-4147-A177-3AD203B41FA5}">
                      <a16:colId xmlns:a16="http://schemas.microsoft.com/office/drawing/2014/main" val="1346502342"/>
                    </a:ext>
                  </a:extLst>
                </a:gridCol>
                <a:gridCol w="2719732">
                  <a:extLst>
                    <a:ext uri="{9D8B030D-6E8A-4147-A177-3AD203B41FA5}">
                      <a16:colId xmlns:a16="http://schemas.microsoft.com/office/drawing/2014/main" val="1575926908"/>
                    </a:ext>
                  </a:extLst>
                </a:gridCol>
                <a:gridCol w="2857987">
                  <a:extLst>
                    <a:ext uri="{9D8B030D-6E8A-4147-A177-3AD203B41FA5}">
                      <a16:colId xmlns:a16="http://schemas.microsoft.com/office/drawing/2014/main" val="1965661671"/>
                    </a:ext>
                  </a:extLst>
                </a:gridCol>
                <a:gridCol w="2838179">
                  <a:extLst>
                    <a:ext uri="{9D8B030D-6E8A-4147-A177-3AD203B41FA5}">
                      <a16:colId xmlns:a16="http://schemas.microsoft.com/office/drawing/2014/main" val="2684679249"/>
                    </a:ext>
                  </a:extLst>
                </a:gridCol>
              </a:tblGrid>
              <a:tr h="3061652">
                <a:tc>
                  <a:txBody>
                    <a:bodyPr/>
                    <a:lstStyle/>
                    <a:p>
                      <a:pPr algn="ctr"/>
                      <a:r>
                        <a:rPr lang="en-US" b="1" dirty="0"/>
                        <a:t>Microsoft</a:t>
                      </a:r>
                    </a:p>
                    <a:p>
                      <a:pPr algn="ctr"/>
                      <a:r>
                        <a:rPr lang="en-US" b="1" dirty="0"/>
                        <a:t>(MSFT)</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$68.93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$262.26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mn-lt"/>
                          <a:ea typeface="+mn-ea"/>
                          <a:cs typeface="+mn-cs"/>
                        </a:rPr>
                        <a:t>+282.56%</a:t>
                      </a:r>
                    </a:p>
                  </a:txBody>
                  <a:tcPr/>
                </a:tc>
                <a:extLst>
                  <a:ext uri="{0D108BD9-81ED-4DB2-BD59-A6C34878D82A}">
                    <a16:rowId xmlns:a16="http://schemas.microsoft.com/office/drawing/2014/main" val="2786703796"/>
                  </a:ext>
                </a:extLst>
              </a:tr>
              <a:tr h="3061652">
                <a:tc>
                  <a:txBody>
                    <a:bodyPr/>
                    <a:lstStyle/>
                    <a:p>
                      <a:pPr algn="ctr"/>
                      <a:r>
                        <a:rPr lang="en-US" b="1" dirty="0"/>
                        <a:t>Pepsi</a:t>
                      </a:r>
                    </a:p>
                    <a:p>
                      <a:pPr algn="ctr"/>
                      <a:r>
                        <a:rPr lang="en-US" b="1" dirty="0"/>
                        <a:t>(PEP)</a:t>
                      </a:r>
                    </a:p>
                  </a:txBody>
                  <a:tcPr>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$115.49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$167.60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mn-lt"/>
                          <a:ea typeface="+mn-ea"/>
                          <a:cs typeface="+mn-cs"/>
                        </a:rPr>
                        <a:t>+45.62%</a:t>
                      </a:r>
                    </a:p>
                  </a:txBody>
                  <a:tcPr/>
                </a:tc>
                <a:extLst>
                  <a:ext uri="{0D108BD9-81ED-4DB2-BD59-A6C34878D82A}">
                    <a16:rowId xmlns:a16="http://schemas.microsoft.com/office/drawing/2014/main" val="1452691679"/>
                  </a:ext>
                </a:extLst>
              </a:tr>
            </a:tbl>
          </a:graphicData>
        </a:graphic>
      </p:graphicFrame>
      <p:pic>
        <p:nvPicPr>
          <p:cNvPr id="6" name="Picture 5" descr="https://lh5.googleusercontent.com/f1aKick8y_c6R6FM18p8VgxdZn8UMHnFlzYp9q_7ZG8xPjWMKAZy17G8MeX2GdhphsK344Mwgs3vUzloefTpKpG7pOnYeMi5CvlVhY2IiFH050Etmg_71ZvPFr-X1Nx7KpBkqNaCWohxzXBJTA">
            <a:extLst>
              <a:ext uri="{FF2B5EF4-FFF2-40B4-BE49-F238E27FC236}">
                <a16:creationId xmlns:a16="http://schemas.microsoft.com/office/drawing/2014/main" id="{8BF352D9-BE57-485F-BEA8-132B7370C2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9457" y="1505494"/>
            <a:ext cx="959809" cy="855151"/>
          </a:xfrm>
          <a:prstGeom prst="rect">
            <a:avLst/>
          </a:prstGeom>
          <a:noFill/>
          <a:ln>
            <a:noFill/>
          </a:ln>
        </p:spPr>
      </p:pic>
      <p:pic>
        <p:nvPicPr>
          <p:cNvPr id="7" name="Picture 6" descr="PepsiCo Announces &quot;Net Water Positive&quot; Commitment">
            <a:extLst>
              <a:ext uri="{FF2B5EF4-FFF2-40B4-BE49-F238E27FC236}">
                <a16:creationId xmlns:a16="http://schemas.microsoft.com/office/drawing/2014/main" id="{0E047F07-9E92-4D58-AE04-7695565EC5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537" y="4497356"/>
            <a:ext cx="1147044" cy="626641"/>
          </a:xfrm>
          <a:prstGeom prst="rect">
            <a:avLst/>
          </a:prstGeom>
          <a:noFill/>
          <a:ln>
            <a:noFill/>
          </a:ln>
        </p:spPr>
      </p:pic>
    </p:spTree>
    <p:extLst>
      <p:ext uri="{BB962C8B-B14F-4D97-AF65-F5344CB8AC3E}">
        <p14:creationId xmlns:p14="http://schemas.microsoft.com/office/powerpoint/2010/main" val="2477903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5F8801-F474-19D1-DE77-AA203B0DF66B}"/>
              </a:ext>
            </a:extLst>
          </p:cNvPr>
          <p:cNvSpPr>
            <a:spLocks noGrp="1"/>
          </p:cNvSpPr>
          <p:nvPr>
            <p:ph type="title"/>
          </p:nvPr>
        </p:nvSpPr>
        <p:spPr>
          <a:xfrm>
            <a:off x="685801" y="643466"/>
            <a:ext cx="2590799" cy="4995333"/>
          </a:xfrm>
        </p:spPr>
        <p:txBody>
          <a:bodyPr>
            <a:normAutofit/>
          </a:bodyPr>
          <a:lstStyle/>
          <a:p>
            <a:r>
              <a:rPr lang="en-US" sz="2800">
                <a:solidFill>
                  <a:srgbClr val="FFFFFF"/>
                </a:solidFill>
              </a:rPr>
              <a:t>Investment performance over A 5-year time</a:t>
            </a:r>
          </a:p>
        </p:txBody>
      </p:sp>
      <p:graphicFrame>
        <p:nvGraphicFramePr>
          <p:cNvPr id="4" name="Content Placeholder 3">
            <a:extLst>
              <a:ext uri="{FF2B5EF4-FFF2-40B4-BE49-F238E27FC236}">
                <a16:creationId xmlns:a16="http://schemas.microsoft.com/office/drawing/2014/main" id="{50E63F75-AA84-405D-8350-2F0AACCCA416}"/>
              </a:ext>
            </a:extLst>
          </p:cNvPr>
          <p:cNvGraphicFramePr>
            <a:graphicFrameLocks noGrp="1"/>
          </p:cNvGraphicFramePr>
          <p:nvPr>
            <p:ph idx="1"/>
            <p:extLst>
              <p:ext uri="{D42A27DB-BD31-4B8C-83A1-F6EECF244321}">
                <p14:modId xmlns:p14="http://schemas.microsoft.com/office/powerpoint/2010/main" val="443083814"/>
              </p:ext>
            </p:extLst>
          </p:nvPr>
        </p:nvGraphicFramePr>
        <p:xfrm>
          <a:off x="4979338" y="901700"/>
          <a:ext cx="6203726" cy="4820669"/>
        </p:xfrm>
        <a:graphic>
          <a:graphicData uri="http://schemas.openxmlformats.org/drawingml/2006/table">
            <a:tbl>
              <a:tblPr firstRow="1" bandRow="1">
                <a:tableStyleId>{69CF1AB2-1976-4502-BF36-3FF5EA218861}</a:tableStyleId>
              </a:tblPr>
              <a:tblGrid>
                <a:gridCol w="1213542">
                  <a:extLst>
                    <a:ext uri="{9D8B030D-6E8A-4147-A177-3AD203B41FA5}">
                      <a16:colId xmlns:a16="http://schemas.microsoft.com/office/drawing/2014/main" val="1346502342"/>
                    </a:ext>
                  </a:extLst>
                </a:gridCol>
                <a:gridCol w="1669523">
                  <a:extLst>
                    <a:ext uri="{9D8B030D-6E8A-4147-A177-3AD203B41FA5}">
                      <a16:colId xmlns:a16="http://schemas.microsoft.com/office/drawing/2014/main" val="1575926908"/>
                    </a:ext>
                  </a:extLst>
                </a:gridCol>
                <a:gridCol w="1669523">
                  <a:extLst>
                    <a:ext uri="{9D8B030D-6E8A-4147-A177-3AD203B41FA5}">
                      <a16:colId xmlns:a16="http://schemas.microsoft.com/office/drawing/2014/main" val="1965661671"/>
                    </a:ext>
                  </a:extLst>
                </a:gridCol>
                <a:gridCol w="1651138">
                  <a:extLst>
                    <a:ext uri="{9D8B030D-6E8A-4147-A177-3AD203B41FA5}">
                      <a16:colId xmlns:a16="http://schemas.microsoft.com/office/drawing/2014/main" val="2684679249"/>
                    </a:ext>
                  </a:extLst>
                </a:gridCol>
              </a:tblGrid>
              <a:tr h="987622">
                <a:tc>
                  <a:txBody>
                    <a:bodyPr/>
                    <a:lstStyle/>
                    <a:p>
                      <a:pPr algn="ctr"/>
                      <a:endParaRPr lang="en-US" sz="1500" b="1"/>
                    </a:p>
                    <a:p>
                      <a:pPr algn="ctr"/>
                      <a:r>
                        <a:rPr lang="en-US" sz="1500" b="1"/>
                        <a:t>Apple</a:t>
                      </a:r>
                    </a:p>
                    <a:p>
                      <a:pPr algn="ctr"/>
                      <a:r>
                        <a:rPr lang="en-US" sz="1500" b="1"/>
                        <a:t>(AAPL)</a:t>
                      </a:r>
                    </a:p>
                  </a:txBody>
                  <a:tcPr marL="73703" marR="73703" marT="36852" marB="36852">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$36.01</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$141.44</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mn-lt"/>
                          <a:ea typeface="+mn-ea"/>
                          <a:cs typeface="+mn-cs"/>
                        </a:rPr>
                        <a:t>+292.89%</a:t>
                      </a:r>
                    </a:p>
                  </a:txBody>
                  <a:tcPr marL="73703" marR="73703" marT="36852" marB="36852"/>
                </a:tc>
                <a:extLst>
                  <a:ext uri="{0D108BD9-81ED-4DB2-BD59-A6C34878D82A}">
                    <a16:rowId xmlns:a16="http://schemas.microsoft.com/office/drawing/2014/main" val="929496891"/>
                  </a:ext>
                </a:extLst>
              </a:tr>
              <a:tr h="766513">
                <a:tc>
                  <a:txBody>
                    <a:bodyPr/>
                    <a:lstStyle/>
                    <a:p>
                      <a:pPr algn="ctr"/>
                      <a:r>
                        <a:rPr lang="en-US" sz="1500" b="1"/>
                        <a:t>Microsoft</a:t>
                      </a:r>
                    </a:p>
                    <a:p>
                      <a:pPr algn="ctr"/>
                      <a:r>
                        <a:rPr lang="en-US" sz="1500" b="1"/>
                        <a:t>(MSFT)</a:t>
                      </a:r>
                    </a:p>
                  </a:txBody>
                  <a:tcPr marL="73703" marR="73703" marT="36852" marB="36852">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$68.93</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$262.26</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mn-lt"/>
                          <a:ea typeface="+mn-ea"/>
                          <a:cs typeface="+mn-cs"/>
                        </a:rPr>
                        <a:t>+282.56%</a:t>
                      </a:r>
                    </a:p>
                  </a:txBody>
                  <a:tcPr marL="73703" marR="73703" marT="36852" marB="36852"/>
                </a:tc>
                <a:extLst>
                  <a:ext uri="{0D108BD9-81ED-4DB2-BD59-A6C34878D82A}">
                    <a16:rowId xmlns:a16="http://schemas.microsoft.com/office/drawing/2014/main" val="1066122513"/>
                  </a:ext>
                </a:extLst>
              </a:tr>
              <a:tr h="766513">
                <a:tc>
                  <a:txBody>
                    <a:bodyPr/>
                    <a:lstStyle/>
                    <a:p>
                      <a:pPr algn="ctr"/>
                      <a:r>
                        <a:rPr lang="en-US" sz="1500" b="1"/>
                        <a:t>Home Depot</a:t>
                      </a:r>
                    </a:p>
                    <a:p>
                      <a:pPr algn="ctr"/>
                      <a:r>
                        <a:rPr lang="en-US" sz="1500" b="1"/>
                        <a:t>(HD)</a:t>
                      </a:r>
                    </a:p>
                  </a:txBody>
                  <a:tcPr marL="73703" marR="73703" marT="36852" marB="36852">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$153.40</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$277.08</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mn-lt"/>
                          <a:ea typeface="+mn-ea"/>
                          <a:cs typeface="+mn-cs"/>
                        </a:rPr>
                        <a:t>+84.43%</a:t>
                      </a:r>
                    </a:p>
                  </a:txBody>
                  <a:tcPr marL="73703" marR="73703" marT="36852" marB="36852"/>
                </a:tc>
                <a:extLst>
                  <a:ext uri="{0D108BD9-81ED-4DB2-BD59-A6C34878D82A}">
                    <a16:rowId xmlns:a16="http://schemas.microsoft.com/office/drawing/2014/main" val="1797448116"/>
                  </a:ext>
                </a:extLst>
              </a:tr>
              <a:tr h="766513">
                <a:tc>
                  <a:txBody>
                    <a:bodyPr/>
                    <a:lstStyle/>
                    <a:p>
                      <a:pPr algn="ctr"/>
                      <a:r>
                        <a:rPr lang="en-US" sz="1500" b="1"/>
                        <a:t>Nike</a:t>
                      </a:r>
                    </a:p>
                    <a:p>
                      <a:pPr algn="ctr"/>
                      <a:r>
                        <a:rPr lang="en-US" sz="1500" b="1"/>
                        <a:t>(NKE)</a:t>
                      </a:r>
                    </a:p>
                  </a:txBody>
                  <a:tcPr marL="73703" marR="73703" marT="36852" marB="36852">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$59.00</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$108.08</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mn-lt"/>
                          <a:ea typeface="+mn-ea"/>
                          <a:cs typeface="+mn-cs"/>
                        </a:rPr>
                        <a:t>+83.19%</a:t>
                      </a:r>
                    </a:p>
                  </a:txBody>
                  <a:tcPr marL="73703" marR="73703" marT="36852" marB="36852"/>
                </a:tc>
                <a:extLst>
                  <a:ext uri="{0D108BD9-81ED-4DB2-BD59-A6C34878D82A}">
                    <a16:rowId xmlns:a16="http://schemas.microsoft.com/office/drawing/2014/main" val="2786703796"/>
                  </a:ext>
                </a:extLst>
              </a:tr>
              <a:tr h="766513">
                <a:tc>
                  <a:txBody>
                    <a:bodyPr/>
                    <a:lstStyle/>
                    <a:p>
                      <a:pPr algn="ctr"/>
                      <a:r>
                        <a:rPr lang="en-US" sz="1500" b="1"/>
                        <a:t>Pepsi</a:t>
                      </a:r>
                    </a:p>
                    <a:p>
                      <a:pPr algn="ctr"/>
                      <a:r>
                        <a:rPr lang="en-US" sz="1500" b="1"/>
                        <a:t>(PEP)</a:t>
                      </a:r>
                    </a:p>
                  </a:txBody>
                  <a:tcPr marL="73703" marR="73703" marT="36852" marB="36852">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$115.49</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$167.60</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mn-lt"/>
                          <a:ea typeface="+mn-ea"/>
                          <a:cs typeface="+mn-cs"/>
                        </a:rPr>
                        <a:t>+45.62%</a:t>
                      </a:r>
                    </a:p>
                  </a:txBody>
                  <a:tcPr marL="73703" marR="73703" marT="36852" marB="36852"/>
                </a:tc>
                <a:extLst>
                  <a:ext uri="{0D108BD9-81ED-4DB2-BD59-A6C34878D82A}">
                    <a16:rowId xmlns:a16="http://schemas.microsoft.com/office/drawing/2014/main" val="2426151292"/>
                  </a:ext>
                </a:extLst>
              </a:tr>
              <a:tr h="766513">
                <a:tc>
                  <a:txBody>
                    <a:bodyPr/>
                    <a:lstStyle/>
                    <a:p>
                      <a:pPr algn="ctr"/>
                      <a:r>
                        <a:rPr lang="en-US" sz="1500" b="1"/>
                        <a:t>Disney</a:t>
                      </a:r>
                    </a:p>
                    <a:p>
                      <a:pPr algn="ctr"/>
                      <a:r>
                        <a:rPr lang="en-US" sz="1500" b="1"/>
                        <a:t>(DIS)</a:t>
                      </a:r>
                    </a:p>
                  </a:txBody>
                  <a:tcPr marL="73703" marR="73703" marT="36852" marB="36852">
                    <a:solidFill>
                      <a:schemeClr val="bg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2017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$106.25</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2022 Price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$100.31</a:t>
                      </a:r>
                    </a:p>
                  </a:txBody>
                  <a:tcPr marL="73703" marR="73703" marT="36852" marB="3685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prstClr val="black"/>
                          </a:solidFill>
                          <a:effectLst/>
                          <a:uLnTx/>
                          <a:uFillTx/>
                          <a:latin typeface="+mn-lt"/>
                          <a:ea typeface="+mn-ea"/>
                          <a:cs typeface="+mn-cs"/>
                        </a:rPr>
                        <a:t>Difference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mn-lt"/>
                          <a:ea typeface="+mn-ea"/>
                          <a:cs typeface="+mn-cs"/>
                        </a:rPr>
                        <a:t>-5.59%</a:t>
                      </a:r>
                    </a:p>
                  </a:txBody>
                  <a:tcPr marL="73703" marR="73703" marT="36852" marB="36852"/>
                </a:tc>
                <a:extLst>
                  <a:ext uri="{0D108BD9-81ED-4DB2-BD59-A6C34878D82A}">
                    <a16:rowId xmlns:a16="http://schemas.microsoft.com/office/drawing/2014/main" val="1452691679"/>
                  </a:ext>
                </a:extLst>
              </a:tr>
            </a:tbl>
          </a:graphicData>
        </a:graphic>
      </p:graphicFrame>
    </p:spTree>
    <p:extLst>
      <p:ext uri="{BB962C8B-B14F-4D97-AF65-F5344CB8AC3E}">
        <p14:creationId xmlns:p14="http://schemas.microsoft.com/office/powerpoint/2010/main" val="392554993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894" y="1811916"/>
            <a:ext cx="8752206" cy="4680324"/>
          </a:xfrm>
        </p:spPr>
      </p:pic>
    </p:spTree>
    <p:extLst>
      <p:ext uri="{BB962C8B-B14F-4D97-AF65-F5344CB8AC3E}">
        <p14:creationId xmlns:p14="http://schemas.microsoft.com/office/powerpoint/2010/main" val="2971490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descr="Typebar ready to print a question mark">
            <a:extLst>
              <a:ext uri="{FF2B5EF4-FFF2-40B4-BE49-F238E27FC236}">
                <a16:creationId xmlns:a16="http://schemas.microsoft.com/office/drawing/2014/main" id="{696B34EB-0252-59A7-1ACE-54FA69437D15}"/>
              </a:ext>
            </a:extLst>
          </p:cNvPr>
          <p:cNvPicPr>
            <a:picLocks noChangeAspect="1"/>
          </p:cNvPicPr>
          <p:nvPr/>
        </p:nvPicPr>
        <p:blipFill rotWithShape="1">
          <a:blip r:embed="rId3">
            <a:extLst>
              <a:ext uri="{28A0092B-C50C-407E-A947-70E740481C1C}">
                <a14:useLocalDpi xmlns:a14="http://schemas.microsoft.com/office/drawing/2010/main" val="0"/>
              </a:ext>
            </a:extLst>
          </a:blip>
          <a:srcRect t="7930" r="1" b="1"/>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917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795569" y="1056835"/>
            <a:ext cx="10586507" cy="4737461"/>
          </a:xfrm>
          <a:prstGeom prst="rect">
            <a:avLst/>
          </a:prstGeom>
        </p:spPr>
      </p:pic>
    </p:spTree>
    <p:extLst>
      <p:ext uri="{BB962C8B-B14F-4D97-AF65-F5344CB8AC3E}">
        <p14:creationId xmlns:p14="http://schemas.microsoft.com/office/powerpoint/2010/main" val="31388249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Question 3</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pPr marL="0" indent="0">
              <a:buNone/>
            </a:pPr>
            <a:r>
              <a:rPr lang="en-US" dirty="0"/>
              <a:t>According to the snowball method, which of these debts should be your first priority to pay off?</a:t>
            </a:r>
          </a:p>
          <a:p>
            <a:pPr marL="457200" indent="-457200"/>
            <a:r>
              <a:rPr lang="en-US" dirty="0"/>
              <a:t>The one with the highest balance</a:t>
            </a:r>
          </a:p>
          <a:p>
            <a:pPr marL="457200" indent="-457200"/>
            <a:r>
              <a:rPr lang="en-US" dirty="0"/>
              <a:t>The one with the highest interest rate</a:t>
            </a:r>
          </a:p>
          <a:p>
            <a:pPr marL="457200" indent="-457200"/>
            <a:r>
              <a:rPr lang="en-US" dirty="0"/>
              <a:t>The one with the most annoying debt collectors</a:t>
            </a:r>
          </a:p>
          <a:p>
            <a:pPr marL="457200" indent="-457200"/>
            <a:r>
              <a:rPr lang="en-US" dirty="0"/>
              <a:t>The one with the lowest balance</a:t>
            </a:r>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89752" y="1062037"/>
            <a:ext cx="6095593" cy="457169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730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4040" r="1" b="2652"/>
          <a:stretch/>
        </p:blipFill>
        <p:spPr>
          <a:xfrm>
            <a:off x="643467" y="643467"/>
            <a:ext cx="10905066" cy="5571066"/>
          </a:xfrm>
          <a:prstGeom prst="rect">
            <a:avLst/>
          </a:prstGeom>
        </p:spPr>
      </p:pic>
    </p:spTree>
    <p:extLst>
      <p:ext uri="{BB962C8B-B14F-4D97-AF65-F5344CB8AC3E}">
        <p14:creationId xmlns:p14="http://schemas.microsoft.com/office/powerpoint/2010/main" val="5630592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5" name="Picture 14">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p:cNvSpPr>
            <a:spLocks noGrp="1"/>
          </p:cNvSpPr>
          <p:nvPr>
            <p:ph type="title"/>
          </p:nvPr>
        </p:nvSpPr>
        <p:spPr>
          <a:xfrm>
            <a:off x="1871209" y="792337"/>
            <a:ext cx="8449582" cy="2421464"/>
          </a:xfrm>
        </p:spPr>
        <p:txBody>
          <a:bodyPr vert="horz" lIns="91440" tIns="45720" rIns="91440" bIns="45720" rtlCol="0" anchor="b">
            <a:normAutofit/>
          </a:bodyPr>
          <a:lstStyle/>
          <a:p>
            <a:pPr algn="ctr"/>
            <a:r>
              <a:rPr lang="en-US" sz="4800"/>
              <a:t>Growing your wealth</a:t>
            </a:r>
          </a:p>
        </p:txBody>
      </p:sp>
    </p:spTree>
    <p:extLst>
      <p:ext uri="{BB962C8B-B14F-4D97-AF65-F5344CB8AC3E}">
        <p14:creationId xmlns:p14="http://schemas.microsoft.com/office/powerpoint/2010/main" val="375658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types</a:t>
            </a:r>
          </a:p>
        </p:txBody>
      </p:sp>
      <p:graphicFrame>
        <p:nvGraphicFramePr>
          <p:cNvPr id="3" name="Diagram 2"/>
          <p:cNvGraphicFramePr/>
          <p:nvPr>
            <p:extLst>
              <p:ext uri="{D42A27DB-BD31-4B8C-83A1-F6EECF244321}">
                <p14:modId xmlns:p14="http://schemas.microsoft.com/office/powerpoint/2010/main" val="3193438582"/>
              </p:ext>
            </p:extLst>
          </p:nvPr>
        </p:nvGraphicFramePr>
        <p:xfrm>
          <a:off x="886518" y="1699103"/>
          <a:ext cx="7386321" cy="4544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85801" y="4080510"/>
            <a:ext cx="7889966" cy="2508069"/>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623986" y="1727706"/>
            <a:ext cx="2638269" cy="923330"/>
            <a:chOff x="8769246" y="404734"/>
            <a:chExt cx="2638269" cy="923330"/>
          </a:xfrm>
        </p:grpSpPr>
        <p:sp>
          <p:nvSpPr>
            <p:cNvPr id="5" name="Left Arrow 4"/>
            <p:cNvSpPr/>
            <p:nvPr/>
          </p:nvSpPr>
          <p:spPr>
            <a:xfrm>
              <a:off x="8769246" y="629587"/>
              <a:ext cx="854439" cy="5696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23685" y="404734"/>
              <a:ext cx="1783830" cy="923330"/>
            </a:xfrm>
            <a:prstGeom prst="rect">
              <a:avLst/>
            </a:prstGeom>
            <a:noFill/>
          </p:spPr>
          <p:txBody>
            <a:bodyPr wrap="square" rtlCol="0">
              <a:spAutoFit/>
            </a:bodyPr>
            <a:lstStyle/>
            <a:p>
              <a:r>
                <a:rPr lang="en-US" dirty="0">
                  <a:solidFill>
                    <a:schemeClr val="bg2">
                      <a:lumMod val="50000"/>
                    </a:schemeClr>
                  </a:solidFill>
                </a:rPr>
                <a:t>Look for accounts with rewards</a:t>
              </a:r>
            </a:p>
          </p:txBody>
        </p:sp>
      </p:grpSp>
      <p:grpSp>
        <p:nvGrpSpPr>
          <p:cNvPr id="10" name="Group 9"/>
          <p:cNvGrpSpPr/>
          <p:nvPr/>
        </p:nvGrpSpPr>
        <p:grpSpPr>
          <a:xfrm>
            <a:off x="6609082" y="3093897"/>
            <a:ext cx="2633921" cy="646331"/>
            <a:chOff x="8773594" y="1807814"/>
            <a:chExt cx="2633921" cy="646331"/>
          </a:xfrm>
        </p:grpSpPr>
        <p:sp>
          <p:nvSpPr>
            <p:cNvPr id="6" name="Left Arrow 5"/>
            <p:cNvSpPr/>
            <p:nvPr/>
          </p:nvSpPr>
          <p:spPr>
            <a:xfrm>
              <a:off x="8773594" y="1807814"/>
              <a:ext cx="854439" cy="5696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23685" y="1807814"/>
              <a:ext cx="1783830" cy="646331"/>
            </a:xfrm>
            <a:prstGeom prst="rect">
              <a:avLst/>
            </a:prstGeom>
            <a:noFill/>
          </p:spPr>
          <p:txBody>
            <a:bodyPr wrap="square" rtlCol="0">
              <a:spAutoFit/>
            </a:bodyPr>
            <a:lstStyle/>
            <a:p>
              <a:r>
                <a:rPr lang="en-US" dirty="0">
                  <a:solidFill>
                    <a:schemeClr val="bg2">
                      <a:lumMod val="50000"/>
                    </a:schemeClr>
                  </a:solidFill>
                </a:rPr>
                <a:t>Watch out for fees</a:t>
              </a:r>
            </a:p>
          </p:txBody>
        </p:sp>
      </p:gr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67967"/>
          <a:stretch/>
        </p:blipFill>
        <p:spPr>
          <a:xfrm rot="20408084">
            <a:off x="6873213" y="2844199"/>
            <a:ext cx="2873374" cy="3475915"/>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b="41539"/>
          <a:stretch/>
        </p:blipFill>
        <p:spPr>
          <a:xfrm rot="1000221">
            <a:off x="8741077" y="3008509"/>
            <a:ext cx="3021188" cy="3438714"/>
          </a:xfrm>
          <a:prstGeom prst="rect">
            <a:avLst/>
          </a:prstGeom>
        </p:spPr>
      </p:pic>
    </p:spTree>
    <p:extLst>
      <p:ext uri="{BB962C8B-B14F-4D97-AF65-F5344CB8AC3E}">
        <p14:creationId xmlns:p14="http://schemas.microsoft.com/office/powerpoint/2010/main" val="298902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3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9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90"/>
                                          </p:val>
                                        </p:tav>
                                        <p:tav tm="100000">
                                          <p:val>
                                            <p:fltVal val="0"/>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8570046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247</TotalTime>
  <Words>2025</Words>
  <Application>Microsoft Office PowerPoint</Application>
  <PresentationFormat>Widescreen</PresentationFormat>
  <Paragraphs>476</Paragraphs>
  <Slides>45</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Celestial</vt:lpstr>
      <vt:lpstr>Financial wellness</vt:lpstr>
      <vt:lpstr>Question 1</vt:lpstr>
      <vt:lpstr>PowerPoint Presentation</vt:lpstr>
      <vt:lpstr>Question 2</vt:lpstr>
      <vt:lpstr>PowerPoint Presentation</vt:lpstr>
      <vt:lpstr>Question 3</vt:lpstr>
      <vt:lpstr>PowerPoint Presentation</vt:lpstr>
      <vt:lpstr>Growing your wealth</vt:lpstr>
      <vt:lpstr>Account types</vt:lpstr>
      <vt:lpstr>Choosing a money market</vt:lpstr>
      <vt:lpstr>Choosing a money market</vt:lpstr>
      <vt:lpstr>Choosing a CD</vt:lpstr>
      <vt:lpstr>Choosing a CD</vt:lpstr>
      <vt:lpstr>Your turn to try!</vt:lpstr>
      <vt:lpstr>PowerPoint Presentation</vt:lpstr>
      <vt:lpstr>Retirement accounts</vt:lpstr>
      <vt:lpstr>Choosing a retirement account</vt:lpstr>
      <vt:lpstr>Roth v. traditional IRAs</vt:lpstr>
      <vt:lpstr>Choosing an IRA</vt:lpstr>
      <vt:lpstr>End of term</vt:lpstr>
      <vt:lpstr>How to research a stock?</vt:lpstr>
      <vt:lpstr>Earnings per share (EPS)</vt:lpstr>
      <vt:lpstr>PowerPoint Presentation</vt:lpstr>
      <vt:lpstr>Debt to Equity ratio (D/E)</vt:lpstr>
      <vt:lpstr>  D/E Multiples: Low-Risk vs. Neutral vs. High-Risk  </vt:lpstr>
      <vt:lpstr>Price to earnings ratio (P/E)</vt:lpstr>
      <vt:lpstr>  P/E Multiples: Undervalued vs. Neutral vs. Overvalued  </vt:lpstr>
      <vt:lpstr>Price/Earnings-to-Growth (PEG) Ratio</vt:lpstr>
      <vt:lpstr>  PEG Ratio: Undervalued vs. Neutral vs. Overvalued  </vt:lpstr>
      <vt:lpstr>PowerPoint Presentation</vt:lpstr>
      <vt:lpstr>Mutual funds</vt:lpstr>
      <vt:lpstr>Active investing  vs  passive investing</vt:lpstr>
      <vt:lpstr>PowerPoint Presentation</vt:lpstr>
      <vt:lpstr>PowerPoint Presentation</vt:lpstr>
      <vt:lpstr>Compound interest</vt:lpstr>
      <vt:lpstr>Now it’s your turn!</vt:lpstr>
      <vt:lpstr>PowerPoint Presentation</vt:lpstr>
      <vt:lpstr>PowerPoint Presentation</vt:lpstr>
      <vt:lpstr>PowerPoint Presentation</vt:lpstr>
      <vt:lpstr>PowerPoint Presentation</vt:lpstr>
      <vt:lpstr>PowerPoint Presentation</vt:lpstr>
      <vt:lpstr>PowerPoint Presentation</vt:lpstr>
      <vt:lpstr>Investment performance over A 5-year time</vt:lpstr>
      <vt:lpstr>Thank you for coming!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training</dc:title>
  <dc:creator>Kimberly Young</dc:creator>
  <cp:lastModifiedBy>Robert Santos</cp:lastModifiedBy>
  <cp:revision>25</cp:revision>
  <dcterms:created xsi:type="dcterms:W3CDTF">2022-06-21T15:33:02Z</dcterms:created>
  <dcterms:modified xsi:type="dcterms:W3CDTF">2023-01-25T21:54:06Z</dcterms:modified>
</cp:coreProperties>
</file>