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0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77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7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0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1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9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99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6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8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0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50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0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1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EA65-9861-451E-9479-25360DDB20C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6F34-9478-43CA-BEF7-327A1178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56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lesson in poetry appreciation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Kimberly Young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7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 symbol or an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questions to ask yourself:</a:t>
            </a:r>
          </a:p>
          <a:p>
            <a:pPr lvl="1"/>
            <a:r>
              <a:rPr lang="en-US" dirty="0" smtClean="0"/>
              <a:t>Does the author seem to emphasize a particular image or come back to it frequently?</a:t>
            </a:r>
          </a:p>
          <a:p>
            <a:pPr lvl="1"/>
            <a:r>
              <a:rPr lang="en-US" dirty="0" smtClean="0"/>
              <a:t>Does the image remind you of anything else or evoke a certain feeling?</a:t>
            </a:r>
          </a:p>
          <a:p>
            <a:pPr lvl="1"/>
            <a:r>
              <a:rPr lang="en-US" dirty="0" smtClean="0"/>
              <a:t>Is the description of the image strictly “necessary” to understanding the text?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39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Symbolism/imagery in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Poets have used symbolism and imagery in numerous different ways over the course of history</a:t>
            </a:r>
          </a:p>
          <a:p>
            <a:pPr marL="0" indent="0">
              <a:buNone/>
            </a:pPr>
            <a:r>
              <a:rPr lang="en-US" dirty="0" smtClean="0"/>
              <a:t>Let’s take a look at a few of the basics….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6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5516" y="1656166"/>
            <a:ext cx="3634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William Wordsworth, 1770 - 1850</a:t>
            </a:r>
          </a:p>
        </p:txBody>
      </p:sp>
      <p:pic>
        <p:nvPicPr>
          <p:cNvPr id="3074" name="Picture 2" descr="Image result for rainbow landsc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98" y="2684067"/>
            <a:ext cx="4791741" cy="29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0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3350" y="1664188"/>
            <a:ext cx="294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William Blake, 1757 - 1827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437" y="2708610"/>
            <a:ext cx="2409825" cy="180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712" y="2708610"/>
            <a:ext cx="271957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art as an expression of the mystical/divine</a:t>
            </a:r>
          </a:p>
          <a:p>
            <a:r>
              <a:rPr lang="en-US" dirty="0" smtClean="0"/>
              <a:t>Relied heavily on symbolism</a:t>
            </a:r>
          </a:p>
          <a:p>
            <a:r>
              <a:rPr lang="en-US" dirty="0" smtClean="0"/>
              <a:t>Particular interest in archetypal 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2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4127" y="1696270"/>
            <a:ext cx="403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William Carlos Williams, 1883 - 1963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03" y="2469147"/>
            <a:ext cx="2542924" cy="169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286" y="3316788"/>
            <a:ext cx="2316079" cy="154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167" y="2469147"/>
            <a:ext cx="3013836" cy="16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1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Believed traditional art forms were obsolete</a:t>
            </a:r>
          </a:p>
          <a:p>
            <a:r>
              <a:rPr lang="en-US" dirty="0" smtClean="0"/>
              <a:t>Experimented with form</a:t>
            </a:r>
          </a:p>
          <a:p>
            <a:r>
              <a:rPr lang="en-US" dirty="0" smtClean="0"/>
              <a:t>Drew attention to the process of creation</a:t>
            </a:r>
          </a:p>
          <a:p>
            <a:r>
              <a:rPr lang="en-US" dirty="0" smtClean="0"/>
              <a:t>“The Red Wheelbarrow” focuses on objective description</a:t>
            </a:r>
          </a:p>
          <a:p>
            <a:pPr lvl="1"/>
            <a:r>
              <a:rPr lang="en-US" dirty="0" smtClean="0"/>
              <a:t>The poem’s form and its meaning are the same</a:t>
            </a:r>
          </a:p>
          <a:p>
            <a:pPr lvl="1"/>
            <a:r>
              <a:rPr lang="en-US" dirty="0" smtClean="0"/>
              <a:t>Images are beautiful and worthy subjects without being imbued with symbolic meaning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0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171" y="2380915"/>
            <a:ext cx="2141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Billy Collins, 1941-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305298"/>
            <a:ext cx="2111041" cy="1407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10" y="305298"/>
            <a:ext cx="1722521" cy="1722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79" y="2380915"/>
            <a:ext cx="2312070" cy="154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268" y="2641889"/>
            <a:ext cx="2143289" cy="1280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422" y="4665245"/>
            <a:ext cx="2743200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4463" y="4665245"/>
            <a:ext cx="2329132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8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Post-modernism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Outright rejection of the methods of previous eras</a:t>
            </a:r>
          </a:p>
          <a:p>
            <a:r>
              <a:rPr lang="en-US" dirty="0" smtClean="0"/>
              <a:t>Often treat these ideas with sarcasm or irony</a:t>
            </a:r>
          </a:p>
          <a:p>
            <a:r>
              <a:rPr lang="en-US" dirty="0" smtClean="0"/>
              <a:t>“Litany” uses images sarcastically</a:t>
            </a:r>
          </a:p>
          <a:p>
            <a:pPr lvl="1"/>
            <a:r>
              <a:rPr lang="en-US" dirty="0" smtClean="0"/>
              <a:t>Deliberately forms them as metaphors to suggest symbolism, but the meaning is impossible to interpret</a:t>
            </a:r>
          </a:p>
          <a:p>
            <a:pPr lvl="1"/>
            <a:r>
              <a:rPr lang="en-US" dirty="0" smtClean="0"/>
              <a:t>The overwhelming number of images is meant to create a feeling of confusion in the reader, taking aim at the “arduous” task of interpreting symbolism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8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892" y="1403229"/>
            <a:ext cx="5334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Any questions?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60" y="2703095"/>
            <a:ext cx="2684057" cy="3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8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278" y="1106450"/>
            <a:ext cx="3150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Imagery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4929" y="2991398"/>
            <a:ext cx="4009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Symbolism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59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language to represent objects, people, actions, settings, and ideas</a:t>
            </a:r>
          </a:p>
          <a:p>
            <a:r>
              <a:rPr lang="en-US" dirty="0" smtClean="0"/>
              <a:t>Appeals to one (or more) of our 5 senses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1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sun was as hot as if it shone in the first week of September, but a tumbling sky threw great clouds before the wind, and when the sun was obscured then all the promise of winter was in the air</a:t>
            </a:r>
            <a:r>
              <a:rPr lang="en-US" dirty="0" smtClean="0"/>
              <a:t>. (</a:t>
            </a:r>
            <a:r>
              <a:rPr lang="en-US" dirty="0"/>
              <a:t>Barbara Williams, </a:t>
            </a:r>
            <a:r>
              <a:rPr lang="en-US" i="1" dirty="0" smtClean="0"/>
              <a:t>Sprig of Broom</a:t>
            </a:r>
            <a:r>
              <a:rPr lang="en-US" dirty="0" smtClean="0"/>
              <a:t>)</a:t>
            </a:r>
          </a:p>
          <a:p>
            <a:r>
              <a:rPr lang="en-US" dirty="0"/>
              <a:t>Her skin glistening in the neon light coming from the paved court through the slits in the blind, her soot-black lashes matted, her grave gray eyes more vacant than ever. (Vladimir Nabokov, </a:t>
            </a:r>
            <a:r>
              <a:rPr lang="en-US" i="1" dirty="0"/>
              <a:t>Lolita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/>
              <a:t>It was the kind of voice that the ear follows up and down, as if each speech is an arrangement of notes that will never be played </a:t>
            </a:r>
            <a:r>
              <a:rPr lang="en-US" dirty="0" smtClean="0"/>
              <a:t>again. (F. Scott Fitzgerald, </a:t>
            </a:r>
            <a:r>
              <a:rPr lang="en-US" i="1" dirty="0" smtClean="0"/>
              <a:t>The Great Gatsby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Descriptions that give the object, people, settings, etc. meanings that go beyond the literal</a:t>
            </a:r>
          </a:p>
          <a:p>
            <a:r>
              <a:rPr lang="en-US" dirty="0" smtClean="0"/>
              <a:t>The meaning of the symbol is typically dependent on the context</a:t>
            </a:r>
          </a:p>
          <a:p>
            <a:r>
              <a:rPr lang="en-US" dirty="0" smtClean="0"/>
              <a:t>Symbols can suggest important themes, motifs, and character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Archetypal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symbols that have common meanings </a:t>
            </a:r>
          </a:p>
          <a:p>
            <a:r>
              <a:rPr lang="en-US" dirty="0" smtClean="0"/>
              <a:t>Evoke ideas or feelings that are common to the human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1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kull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17" y="753979"/>
            <a:ext cx="3931450" cy="49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4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ove  pe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74" y="1391755"/>
            <a:ext cx="3296820" cy="335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53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Other symbols are more abstract</a:t>
            </a:r>
          </a:p>
          <a:p>
            <a:r>
              <a:rPr lang="en-US" dirty="0" smtClean="0"/>
              <a:t>No commonly accepted meaning</a:t>
            </a:r>
          </a:p>
          <a:p>
            <a:r>
              <a:rPr lang="en-US" dirty="0" smtClean="0"/>
              <a:t>Reader needs to use context to interpret the meaning</a:t>
            </a:r>
          </a:p>
          <a:p>
            <a:r>
              <a:rPr lang="en-US" dirty="0" smtClean="0"/>
              <a:t>Different readers can read symbols differently (that’s one of the things that makes literature so fun!)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655" y="1935921"/>
            <a:ext cx="5094154" cy="25398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Example: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Ah </a:t>
            </a:r>
            <a:r>
              <a:rPr lang="en-US" dirty="0">
                <a:solidFill>
                  <a:srgbClr val="FFC000"/>
                </a:solidFill>
              </a:rPr>
              <a:t>Sunflower, weary of time</a:t>
            </a:r>
            <a:r>
              <a:rPr lang="en-US" dirty="0" smtClean="0">
                <a:solidFill>
                  <a:srgbClr val="FFC000"/>
                </a:solidFill>
              </a:rPr>
              <a:t>,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Who </a:t>
            </a:r>
            <a:r>
              <a:rPr lang="en-US" dirty="0" err="1">
                <a:solidFill>
                  <a:srgbClr val="FFC000"/>
                </a:solidFill>
              </a:rPr>
              <a:t>countest</a:t>
            </a:r>
            <a:r>
              <a:rPr lang="en-US" dirty="0">
                <a:solidFill>
                  <a:srgbClr val="FFC000"/>
                </a:solidFill>
              </a:rPr>
              <a:t> the steps of the sun</a:t>
            </a:r>
            <a:r>
              <a:rPr lang="en-US" dirty="0" smtClean="0">
                <a:solidFill>
                  <a:srgbClr val="FFC000"/>
                </a:solidFill>
              </a:rPr>
              <a:t>;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Seeking after that sweet golden </a:t>
            </a:r>
            <a:r>
              <a:rPr lang="en-US" dirty="0" smtClean="0">
                <a:solidFill>
                  <a:srgbClr val="FFC000"/>
                </a:solidFill>
              </a:rPr>
              <a:t>clime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Where the traveler's journey is done;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9933" y="5084893"/>
            <a:ext cx="6595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4"/>
                </a:solidFill>
                <a:effectLst/>
              </a:rPr>
              <a:t>What does the sunflower symbolize?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376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101</TotalTime>
  <Words>546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Bookman Old Style</vt:lpstr>
      <vt:lpstr>Rockwell</vt:lpstr>
      <vt:lpstr>Damask</vt:lpstr>
      <vt:lpstr>A lesson in poetry appreciation</vt:lpstr>
      <vt:lpstr>PowerPoint Presentation</vt:lpstr>
      <vt:lpstr>Imagery</vt:lpstr>
      <vt:lpstr>Examples</vt:lpstr>
      <vt:lpstr>Symbolism</vt:lpstr>
      <vt:lpstr>Archetypal symbols</vt:lpstr>
      <vt:lpstr>PowerPoint Presentation</vt:lpstr>
      <vt:lpstr>PowerPoint Presentation</vt:lpstr>
      <vt:lpstr>Symbolism</vt:lpstr>
      <vt:lpstr>Is it a symbol or an image?</vt:lpstr>
      <vt:lpstr>Symbolism/imagery in poetry</vt:lpstr>
      <vt:lpstr>PowerPoint Presentation</vt:lpstr>
      <vt:lpstr>PowerPoint Presentation</vt:lpstr>
      <vt:lpstr>Romanticism</vt:lpstr>
      <vt:lpstr>PowerPoint Presentation</vt:lpstr>
      <vt:lpstr>Modernism</vt:lpstr>
      <vt:lpstr>PowerPoint Presentation</vt:lpstr>
      <vt:lpstr>Post-modernism</vt:lpstr>
      <vt:lpstr>PowerPoint Presentation</vt:lpstr>
    </vt:vector>
  </TitlesOfParts>
  <Company>MA Office of the State Auditor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Kimberly M.</dc:creator>
  <cp:lastModifiedBy>Young, Kimberly M.</cp:lastModifiedBy>
  <cp:revision>24</cp:revision>
  <dcterms:created xsi:type="dcterms:W3CDTF">2018-10-26T12:54:41Z</dcterms:created>
  <dcterms:modified xsi:type="dcterms:W3CDTF">2019-03-25T14:00:37Z</dcterms:modified>
</cp:coreProperties>
</file>