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66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5416FCD-8DB0-484F-8737-75C202D9B281}" type="datetimeFigureOut">
              <a:rPr lang="en-US" smtClean="0"/>
              <a:pPr/>
              <a:t>2/20/2012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1110747-B9C5-444E-957A-856EF90792EC}"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416FCD-8DB0-484F-8737-75C202D9B281}" type="datetimeFigureOut">
              <a:rPr lang="en-US" smtClean="0"/>
              <a:pPr/>
              <a:t>2/20/2012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110747-B9C5-444E-957A-856EF90792E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1110747-B9C5-444E-957A-856EF90792EC}"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416FCD-8DB0-484F-8737-75C202D9B281}" type="datetimeFigureOut">
              <a:rPr lang="en-US" smtClean="0"/>
              <a:pPr/>
              <a:t>2/20/2012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5416FCD-8DB0-484F-8737-75C202D9B281}" type="datetimeFigureOut">
              <a:rPr lang="en-US" smtClean="0"/>
              <a:pPr/>
              <a:t>2/20/2012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51110747-B9C5-444E-957A-856EF90792EC}"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25416FCD-8DB0-484F-8737-75C202D9B281}" type="datetimeFigureOut">
              <a:rPr lang="en-US" smtClean="0"/>
              <a:pPr/>
              <a:t>2/20/2012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1110747-B9C5-444E-957A-856EF90792EC}"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25416FCD-8DB0-484F-8737-75C202D9B281}" type="datetimeFigureOut">
              <a:rPr lang="en-US" smtClean="0"/>
              <a:pPr/>
              <a:t>2/20/2012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110747-B9C5-444E-957A-856EF90792EC}"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5416FCD-8DB0-484F-8737-75C202D9B281}" type="datetimeFigureOut">
              <a:rPr lang="en-US" smtClean="0"/>
              <a:pPr/>
              <a:t>2/20/2012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1110747-B9C5-444E-957A-856EF90792EC}"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5416FCD-8DB0-484F-8737-75C202D9B281}" type="datetimeFigureOut">
              <a:rPr lang="en-US" smtClean="0"/>
              <a:pPr/>
              <a:t>2/20/2012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51110747-B9C5-444E-957A-856EF90792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5416FCD-8DB0-484F-8737-75C202D9B281}" type="datetimeFigureOut">
              <a:rPr lang="en-US" smtClean="0"/>
              <a:pPr/>
              <a:t>2/20/2012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1110747-B9C5-444E-957A-856EF90792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1110747-B9C5-444E-957A-856EF90792EC}"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25416FCD-8DB0-484F-8737-75C202D9B281}" type="datetimeFigureOut">
              <a:rPr lang="en-US" smtClean="0"/>
              <a:pPr/>
              <a:t>2/20/2012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1110747-B9C5-444E-957A-856EF90792EC}"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25416FCD-8DB0-484F-8737-75C202D9B281}" type="datetimeFigureOut">
              <a:rPr lang="en-US" smtClean="0"/>
              <a:pPr/>
              <a:t>2/20/2012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5416FCD-8DB0-484F-8737-75C202D9B281}" type="datetimeFigureOut">
              <a:rPr lang="en-US" smtClean="0"/>
              <a:pPr/>
              <a:t>2/20/2012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1110747-B9C5-444E-957A-856EF90792EC}"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Rhetorical Devices</a:t>
            </a:r>
            <a:endParaRPr lang="en-US" dirty="0"/>
          </a:p>
        </p:txBody>
      </p:sp>
    </p:spTree>
  </p:cSld>
  <p:clrMapOvr>
    <a:masterClrMapping/>
  </p:clrMapOvr>
  <p:transition advTm="10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382000" cy="4524315"/>
          </a:xfrm>
          <a:prstGeom prst="rect">
            <a:avLst/>
          </a:prstGeom>
          <a:noFill/>
        </p:spPr>
        <p:txBody>
          <a:bodyPr wrap="square" rtlCol="0">
            <a:spAutoFit/>
          </a:bodyPr>
          <a:lstStyle/>
          <a:p>
            <a:pPr>
              <a:buFont typeface="Arial" pitchFamily="34" charset="0"/>
              <a:buChar char="•"/>
            </a:pPr>
            <a:r>
              <a:rPr lang="en-US" sz="2400" dirty="0" smtClean="0">
                <a:solidFill>
                  <a:schemeClr val="accent3">
                    <a:lumMod val="75000"/>
                  </a:schemeClr>
                </a:solidFill>
              </a:rPr>
              <a:t>Metaphor</a:t>
            </a:r>
            <a:r>
              <a:rPr lang="en-US" sz="2400" dirty="0" smtClean="0"/>
              <a:t>: comparison </a:t>
            </a:r>
            <a:r>
              <a:rPr lang="en-US" sz="2400" dirty="0"/>
              <a:t>achieved through a figurative use of </a:t>
            </a:r>
            <a:r>
              <a:rPr lang="en-US" sz="2400" dirty="0" smtClean="0"/>
              <a:t> </a:t>
            </a:r>
          </a:p>
          <a:p>
            <a:r>
              <a:rPr lang="en-US" sz="2400" dirty="0"/>
              <a:t> </a:t>
            </a:r>
            <a:r>
              <a:rPr lang="en-US" sz="2400" dirty="0" smtClean="0"/>
              <a:t>                      words</a:t>
            </a:r>
          </a:p>
          <a:p>
            <a:pPr lvl="1">
              <a:buFont typeface="Arial" pitchFamily="34" charset="0"/>
              <a:buChar char="•"/>
            </a:pPr>
            <a:r>
              <a:rPr lang="en-US" sz="2400" dirty="0" smtClean="0"/>
              <a:t>Her home was a prison.</a:t>
            </a:r>
          </a:p>
          <a:p>
            <a:pPr>
              <a:buFont typeface="Arial" pitchFamily="34" charset="0"/>
              <a:buChar char="•"/>
            </a:pPr>
            <a:endParaRPr lang="en-US" sz="2400" dirty="0" smtClean="0">
              <a:solidFill>
                <a:schemeClr val="accent3">
                  <a:lumMod val="75000"/>
                </a:schemeClr>
              </a:solidFill>
            </a:endParaRPr>
          </a:p>
          <a:p>
            <a:pPr>
              <a:buFont typeface="Arial" pitchFamily="34" charset="0"/>
              <a:buChar char="•"/>
            </a:pPr>
            <a:r>
              <a:rPr lang="en-US" sz="2400" dirty="0" smtClean="0">
                <a:solidFill>
                  <a:schemeClr val="accent3">
                    <a:lumMod val="75000"/>
                  </a:schemeClr>
                </a:solidFill>
              </a:rPr>
              <a:t>Simile</a:t>
            </a:r>
            <a:r>
              <a:rPr lang="en-US" sz="2400" dirty="0" smtClean="0"/>
              <a:t>: </a:t>
            </a:r>
            <a:r>
              <a:rPr lang="en-US" sz="2400" dirty="0"/>
              <a:t>an explicit comparison between two things using </a:t>
            </a:r>
            <a:r>
              <a:rPr lang="en-US" sz="2400" dirty="0" smtClean="0"/>
              <a:t> </a:t>
            </a:r>
          </a:p>
          <a:p>
            <a:r>
              <a:rPr lang="en-US" sz="2400" dirty="0"/>
              <a:t> </a:t>
            </a:r>
            <a:r>
              <a:rPr lang="en-US" sz="2400" dirty="0" smtClean="0"/>
              <a:t>               'like</a:t>
            </a:r>
            <a:r>
              <a:rPr lang="en-US" sz="2400" dirty="0"/>
              <a:t>' or </a:t>
            </a:r>
            <a:r>
              <a:rPr lang="en-US" sz="2400" dirty="0" smtClean="0"/>
              <a:t>'as‘</a:t>
            </a:r>
          </a:p>
          <a:p>
            <a:pPr lvl="1">
              <a:buFont typeface="Arial" pitchFamily="34" charset="0"/>
              <a:buChar char="•"/>
            </a:pPr>
            <a:r>
              <a:rPr lang="en-US" sz="2400" dirty="0" smtClean="0"/>
              <a:t>Her home was like a prison.</a:t>
            </a:r>
          </a:p>
          <a:p>
            <a:pPr lvl="1">
              <a:buFont typeface="Arial" pitchFamily="34" charset="0"/>
              <a:buChar char="•"/>
            </a:pPr>
            <a:endParaRPr lang="en-US" sz="2400" dirty="0"/>
          </a:p>
          <a:p>
            <a:pPr>
              <a:buFont typeface="Arial" pitchFamily="34" charset="0"/>
              <a:buChar char="•"/>
            </a:pPr>
            <a:r>
              <a:rPr lang="en-US" sz="2400" dirty="0" smtClean="0">
                <a:solidFill>
                  <a:schemeClr val="accent3">
                    <a:lumMod val="75000"/>
                  </a:schemeClr>
                </a:solidFill>
              </a:rPr>
              <a:t>Alliteration</a:t>
            </a:r>
            <a:r>
              <a:rPr lang="en-US" sz="2400" dirty="0" smtClean="0"/>
              <a:t>: </a:t>
            </a:r>
            <a:r>
              <a:rPr lang="en-US" sz="2400" dirty="0"/>
              <a:t>repetition of the same sound beginning several </a:t>
            </a:r>
            <a:endParaRPr lang="en-US" sz="2400" dirty="0" smtClean="0"/>
          </a:p>
          <a:p>
            <a:r>
              <a:rPr lang="en-US" sz="2400" dirty="0"/>
              <a:t> </a:t>
            </a:r>
            <a:r>
              <a:rPr lang="en-US" sz="2400" dirty="0" smtClean="0"/>
              <a:t>                        words </a:t>
            </a:r>
            <a:r>
              <a:rPr lang="en-US" sz="2400" dirty="0"/>
              <a:t>in </a:t>
            </a:r>
            <a:r>
              <a:rPr lang="en-US" sz="2400" dirty="0" smtClean="0"/>
              <a:t>sequence</a:t>
            </a:r>
          </a:p>
          <a:p>
            <a:pPr lvl="1">
              <a:buFont typeface="Arial" pitchFamily="34" charset="0"/>
              <a:buChar char="•"/>
            </a:pPr>
            <a:r>
              <a:rPr lang="en-US" sz="2400" dirty="0"/>
              <a:t>Let us go forth to lead the land we </a:t>
            </a:r>
            <a:r>
              <a:rPr lang="en-US" sz="2400" dirty="0" smtClean="0"/>
              <a:t>love.</a:t>
            </a:r>
          </a:p>
          <a:p>
            <a:pPr lvl="1"/>
            <a:endParaRPr lang="en-US" sz="2400" dirty="0"/>
          </a:p>
        </p:txBody>
      </p:sp>
    </p:spTree>
  </p:cSld>
  <p:clrMapOvr>
    <a:masterClrMapping/>
  </p:clrMapOvr>
  <p:transition advTm="5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534400" cy="5262979"/>
          </a:xfrm>
          <a:prstGeom prst="rect">
            <a:avLst/>
          </a:prstGeom>
        </p:spPr>
        <p:txBody>
          <a:bodyPr wrap="square">
            <a:spAutoFit/>
          </a:bodyPr>
          <a:lstStyle/>
          <a:p>
            <a:pPr>
              <a:buFont typeface="Arial" pitchFamily="34" charset="0"/>
              <a:buChar char="•"/>
            </a:pPr>
            <a:r>
              <a:rPr lang="en-US" sz="2400" dirty="0" smtClean="0">
                <a:solidFill>
                  <a:schemeClr val="accent3">
                    <a:lumMod val="75000"/>
                  </a:schemeClr>
                </a:solidFill>
              </a:rPr>
              <a:t>Anaphora</a:t>
            </a:r>
            <a:r>
              <a:rPr lang="en-US" sz="2400" dirty="0" smtClean="0"/>
              <a:t>: the repetition of a word or phrase at the </a:t>
            </a:r>
          </a:p>
          <a:p>
            <a:r>
              <a:rPr lang="en-US" sz="2400" dirty="0"/>
              <a:t> </a:t>
            </a:r>
            <a:r>
              <a:rPr lang="en-US" sz="2400" dirty="0" smtClean="0"/>
              <a:t>                     beginning of successive phrases, clauses or lines</a:t>
            </a:r>
          </a:p>
          <a:p>
            <a:pPr lvl="1">
              <a:buFont typeface="Arial" pitchFamily="34" charset="0"/>
              <a:buChar char="•"/>
            </a:pPr>
            <a:r>
              <a:rPr lang="en-US" sz="2400" dirty="0"/>
              <a:t>We shall not flag or fail. We shall go on to the end. We shall fight in France, we shall fight on the seas and oceans, we shall fight with growing confidence and growing strength in the air, we shall defend our island, whatever the cost may be, we shall fight on the beaches, we shall fight on the landing grounds, we shall fight in the fields and in the streets, we shall fight in the hills. We shall never surrender. </a:t>
            </a:r>
            <a:endParaRPr lang="en-US" sz="2400" dirty="0" smtClean="0"/>
          </a:p>
          <a:p>
            <a:pPr lvl="1">
              <a:buFont typeface="Arial" pitchFamily="34" charset="0"/>
              <a:buChar char="•"/>
            </a:pPr>
            <a:endParaRPr lang="en-US" sz="2400" dirty="0"/>
          </a:p>
          <a:p>
            <a:pPr>
              <a:buFont typeface="Arial" pitchFamily="34" charset="0"/>
              <a:buChar char="•"/>
            </a:pPr>
            <a:r>
              <a:rPr lang="en-US" sz="2400" dirty="0" smtClean="0">
                <a:solidFill>
                  <a:schemeClr val="accent3">
                    <a:lumMod val="75000"/>
                  </a:schemeClr>
                </a:solidFill>
              </a:rPr>
              <a:t>Oxymoron</a:t>
            </a:r>
            <a:r>
              <a:rPr lang="en-US" sz="2400" dirty="0" smtClean="0"/>
              <a:t>: </a:t>
            </a:r>
            <a:r>
              <a:rPr lang="en-US" sz="2400" dirty="0"/>
              <a:t>apparent paradox achieved by the juxtaposition </a:t>
            </a:r>
            <a:endParaRPr lang="en-US" sz="2400" dirty="0" smtClean="0"/>
          </a:p>
          <a:p>
            <a:r>
              <a:rPr lang="en-US" sz="2400" dirty="0"/>
              <a:t> </a:t>
            </a:r>
            <a:r>
              <a:rPr lang="en-US" sz="2400" dirty="0" smtClean="0"/>
              <a:t>                      of </a:t>
            </a:r>
            <a:r>
              <a:rPr lang="en-US" sz="2400" dirty="0"/>
              <a:t>words which seem to contradict one </a:t>
            </a:r>
            <a:r>
              <a:rPr lang="en-US" sz="2400" dirty="0" smtClean="0"/>
              <a:t>another</a:t>
            </a:r>
          </a:p>
          <a:p>
            <a:pPr lvl="1">
              <a:buFont typeface="Arial" pitchFamily="34" charset="0"/>
              <a:buChar char="•"/>
            </a:pPr>
            <a:r>
              <a:rPr lang="en-US" sz="2400" dirty="0"/>
              <a:t>I must be cruel only to be kind</a:t>
            </a:r>
          </a:p>
        </p:txBody>
      </p:sp>
    </p:spTree>
  </p:cSld>
  <p:clrMapOvr>
    <a:masterClrMapping/>
  </p:clrMapOvr>
  <p:transition advTm="5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457200"/>
            <a:ext cx="8229600" cy="4154984"/>
          </a:xfrm>
          <a:prstGeom prst="rect">
            <a:avLst/>
          </a:prstGeom>
          <a:noFill/>
        </p:spPr>
        <p:txBody>
          <a:bodyPr wrap="square" rtlCol="0">
            <a:spAutoFit/>
          </a:bodyPr>
          <a:lstStyle/>
          <a:p>
            <a:pPr>
              <a:buFont typeface="Arial" pitchFamily="34" charset="0"/>
              <a:buChar char="•"/>
            </a:pPr>
            <a:r>
              <a:rPr lang="en-US" sz="2400" dirty="0" smtClean="0">
                <a:solidFill>
                  <a:schemeClr val="accent3">
                    <a:lumMod val="75000"/>
                  </a:schemeClr>
                </a:solidFill>
              </a:rPr>
              <a:t>Paradox</a:t>
            </a:r>
            <a:r>
              <a:rPr lang="en-US" sz="2400" dirty="0" smtClean="0"/>
              <a:t>: an </a:t>
            </a:r>
            <a:r>
              <a:rPr lang="en-US" sz="2400" dirty="0"/>
              <a:t>assertion seemingly opposed to common </a:t>
            </a:r>
            <a:endParaRPr lang="en-US" sz="2400" dirty="0" smtClean="0"/>
          </a:p>
          <a:p>
            <a:r>
              <a:rPr lang="en-US" sz="2400" dirty="0"/>
              <a:t> </a:t>
            </a:r>
            <a:r>
              <a:rPr lang="en-US" sz="2400" dirty="0" smtClean="0"/>
              <a:t>                  sense</a:t>
            </a:r>
            <a:r>
              <a:rPr lang="en-US" sz="2400" dirty="0"/>
              <a:t>, but that may yet have some truth in </a:t>
            </a:r>
            <a:r>
              <a:rPr lang="en-US" sz="2400" dirty="0" smtClean="0"/>
              <a:t>it</a:t>
            </a:r>
          </a:p>
          <a:p>
            <a:pPr lvl="1">
              <a:buFont typeface="Arial" pitchFamily="34" charset="0"/>
              <a:buChar char="•"/>
            </a:pPr>
            <a:r>
              <a:rPr lang="en-US" sz="2400" dirty="0"/>
              <a:t>What a pity that youth must be wasted on the </a:t>
            </a:r>
            <a:r>
              <a:rPr lang="en-US" sz="2400" dirty="0" smtClean="0"/>
              <a:t>young</a:t>
            </a:r>
          </a:p>
          <a:p>
            <a:pPr lvl="1">
              <a:buFont typeface="Arial" pitchFamily="34" charset="0"/>
              <a:buChar char="•"/>
            </a:pPr>
            <a:endParaRPr lang="en-US" sz="2400" dirty="0"/>
          </a:p>
          <a:p>
            <a:pPr>
              <a:buFont typeface="Arial" pitchFamily="34" charset="0"/>
              <a:buChar char="•"/>
            </a:pPr>
            <a:r>
              <a:rPr lang="en-US" sz="2400" dirty="0" smtClean="0">
                <a:solidFill>
                  <a:schemeClr val="accent3">
                    <a:lumMod val="75000"/>
                  </a:schemeClr>
                </a:solidFill>
              </a:rPr>
              <a:t>Personification</a:t>
            </a:r>
            <a:r>
              <a:rPr lang="en-US" sz="2400" dirty="0" smtClean="0"/>
              <a:t>: </a:t>
            </a:r>
            <a:r>
              <a:rPr lang="en-US" sz="2400" dirty="0"/>
              <a:t>attribution of personality to an impersonal </a:t>
            </a:r>
            <a:endParaRPr lang="en-US" sz="2400" dirty="0" smtClean="0"/>
          </a:p>
          <a:p>
            <a:r>
              <a:rPr lang="en-US" sz="2400" dirty="0"/>
              <a:t> </a:t>
            </a:r>
            <a:r>
              <a:rPr lang="en-US" sz="2400" dirty="0" smtClean="0"/>
              <a:t>                               thing</a:t>
            </a:r>
          </a:p>
          <a:p>
            <a:pPr lvl="1">
              <a:buFont typeface="Arial" pitchFamily="34" charset="0"/>
              <a:buChar char="•"/>
            </a:pPr>
            <a:r>
              <a:rPr lang="en-US" sz="2400" dirty="0"/>
              <a:t>England expects every man to do his </a:t>
            </a:r>
            <a:r>
              <a:rPr lang="en-US" sz="2400" dirty="0" smtClean="0"/>
              <a:t>duty</a:t>
            </a:r>
          </a:p>
          <a:p>
            <a:pPr lvl="1">
              <a:buFont typeface="Arial" pitchFamily="34" charset="0"/>
              <a:buChar char="•"/>
            </a:pPr>
            <a:endParaRPr lang="en-US" sz="2400" dirty="0"/>
          </a:p>
          <a:p>
            <a:pPr>
              <a:buFont typeface="Arial" pitchFamily="34" charset="0"/>
              <a:buChar char="•"/>
            </a:pPr>
            <a:r>
              <a:rPr lang="en-US" sz="2400" dirty="0" smtClean="0">
                <a:solidFill>
                  <a:schemeClr val="accent3">
                    <a:lumMod val="75000"/>
                  </a:schemeClr>
                </a:solidFill>
              </a:rPr>
              <a:t>Metonymy</a:t>
            </a:r>
            <a:r>
              <a:rPr lang="en-US" sz="2400" dirty="0" smtClean="0"/>
              <a:t>: </a:t>
            </a:r>
            <a:r>
              <a:rPr lang="en-US" sz="2400" dirty="0"/>
              <a:t>substitution of one word for another which it </a:t>
            </a:r>
            <a:endParaRPr lang="en-US" sz="2400" dirty="0" smtClean="0"/>
          </a:p>
          <a:p>
            <a:r>
              <a:rPr lang="en-US" sz="2400"/>
              <a:t> </a:t>
            </a:r>
            <a:r>
              <a:rPr lang="en-US" sz="2400" smtClean="0"/>
              <a:t>                       suggests</a:t>
            </a:r>
            <a:endParaRPr lang="en-US" sz="2400" dirty="0" smtClean="0"/>
          </a:p>
          <a:p>
            <a:pPr lvl="1">
              <a:buFont typeface="Arial" pitchFamily="34" charset="0"/>
              <a:buChar char="•"/>
            </a:pPr>
            <a:r>
              <a:rPr lang="en-US" sz="2400" dirty="0"/>
              <a:t>The pen is mightier than the </a:t>
            </a:r>
            <a:r>
              <a:rPr lang="en-US" sz="2400" dirty="0" smtClean="0"/>
              <a:t>sword.</a:t>
            </a:r>
            <a:endParaRPr lang="en-US" sz="2400" dirty="0"/>
          </a:p>
        </p:txBody>
      </p:sp>
    </p:spTree>
  </p:cSld>
  <p:clrMapOvr>
    <a:masterClrMapping/>
  </p:clrMapOvr>
  <p:transition advTm="5000"/>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22</TotalTime>
  <Words>247</Words>
  <Application>Microsoft Office PowerPoint</Application>
  <PresentationFormat>On-screen Show (4:3)</PresentationFormat>
  <Paragraphs>30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Civic</vt:lpstr>
      <vt:lpstr>Rhetorical Devices</vt:lpstr>
      <vt:lpstr>Slide 2</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Rhetorical Devices</dc:title>
  <dc:creator>Owner</dc:creator>
  <cp:lastModifiedBy>Kimberly</cp:lastModifiedBy>
  <cp:revision>4</cp:revision>
  <dcterms:created xsi:type="dcterms:W3CDTF">2011-05-17T22:16:34Z</dcterms:created>
  <dcterms:modified xsi:type="dcterms:W3CDTF">2012-02-20T13:28:59Z</dcterms:modified>
</cp:coreProperties>
</file>