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9"/>
  </p:notesMasterIdLst>
  <p:sldIdLst>
    <p:sldId id="309" r:id="rId2"/>
    <p:sldId id="257" r:id="rId3"/>
    <p:sldId id="259" r:id="rId4"/>
    <p:sldId id="260" r:id="rId5"/>
    <p:sldId id="263" r:id="rId6"/>
    <p:sldId id="264" r:id="rId7"/>
    <p:sldId id="321" r:id="rId8"/>
    <p:sldId id="265" r:id="rId9"/>
    <p:sldId id="266" r:id="rId10"/>
    <p:sldId id="311" r:id="rId11"/>
    <p:sldId id="312" r:id="rId12"/>
    <p:sldId id="267" r:id="rId13"/>
    <p:sldId id="322" r:id="rId14"/>
    <p:sldId id="319" r:id="rId15"/>
    <p:sldId id="313" r:id="rId16"/>
    <p:sldId id="314" r:id="rId17"/>
    <p:sldId id="316" r:id="rId18"/>
    <p:sldId id="320" r:id="rId19"/>
    <p:sldId id="275" r:id="rId20"/>
    <p:sldId id="276" r:id="rId21"/>
    <p:sldId id="277" r:id="rId22"/>
    <p:sldId id="278" r:id="rId23"/>
    <p:sldId id="279" r:id="rId24"/>
    <p:sldId id="280" r:id="rId25"/>
    <p:sldId id="262" r:id="rId26"/>
    <p:sldId id="317" r:id="rId27"/>
    <p:sldId id="31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89781" autoAdjust="0"/>
  </p:normalViewPr>
  <p:slideViewPr>
    <p:cSldViewPr snapToGrid="0">
      <p:cViewPr varScale="1">
        <p:scale>
          <a:sx n="58" d="100"/>
          <a:sy n="58" d="100"/>
        </p:scale>
        <p:origin x="10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DB25B-99B1-421D-86FE-B96F935C971C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452F6-ABCB-469D-ACA0-3B704D98D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3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452F6-ABCB-469D-ACA0-3B704D98D4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99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6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44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79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68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0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5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48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5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0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5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5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9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4C4675-30AC-40B4-81B2-359E53A6FA1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6427DEB-CBC3-404D-AC10-C1B1B14A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06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1E5586-8BB5-40F6-96C3-2E87DD7CE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3805" y="1354668"/>
            <a:ext cx="8204391" cy="2346475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High-Involvement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7DD77-30E2-EBC1-5283-78D479C9D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137" y="3940629"/>
            <a:ext cx="7197726" cy="124097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Kimberly Young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832D40-B9E2-4CE7-9E0A-B35591EA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204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Stage 3: budget revision phase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3464" y="958979"/>
            <a:ext cx="6897878" cy="494932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Get into a new group of 5. This is your day-to day team.</a:t>
            </a:r>
          </a:p>
          <a:p>
            <a:r>
              <a:rPr lang="en-US" dirty="0"/>
              <a:t>Discuss which of the initiatives the leadership teams targeted you would like to focus on. Choose 1 goal. </a:t>
            </a:r>
          </a:p>
        </p:txBody>
      </p:sp>
    </p:spTree>
    <p:extLst>
      <p:ext uri="{BB962C8B-B14F-4D97-AF65-F5344CB8AC3E}">
        <p14:creationId xmlns:p14="http://schemas.microsoft.com/office/powerpoint/2010/main" val="65528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Stage 3: budget revision phase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r="23933" b="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Flip to page 2.</a:t>
            </a:r>
          </a:p>
          <a:p>
            <a:r>
              <a:rPr lang="en-US" dirty="0"/>
              <a:t>Estimate how many paper airplanes you can make as a team in 10 minutes.</a:t>
            </a:r>
          </a:p>
          <a:p>
            <a:r>
              <a:rPr lang="en-US" dirty="0"/>
              <a:t>Use the questions on the worksheet to help you arrive at a realistic forecast. </a:t>
            </a:r>
          </a:p>
        </p:txBody>
      </p:sp>
    </p:spTree>
    <p:extLst>
      <p:ext uri="{BB962C8B-B14F-4D97-AF65-F5344CB8AC3E}">
        <p14:creationId xmlns:p14="http://schemas.microsoft.com/office/powerpoint/2010/main" val="41200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10246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14B5E-D69D-40D2-8285-9078D882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Stage 4: financial projection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CF208-E144-420F-95E0-F535F80BF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6282266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finance lead consolidates the data from the team leaders into one main budget spreadsheet.</a:t>
            </a:r>
          </a:p>
          <a:p>
            <a:r>
              <a:rPr lang="en-US" dirty="0"/>
              <a:t>1-2 meetings are held to finalize the upcoming year’s financial projections.</a:t>
            </a:r>
          </a:p>
          <a:p>
            <a:r>
              <a:rPr lang="en-US" dirty="0"/>
              <a:t>If there are no major challenges, the goals and financial plan are set for the upcoming year! </a:t>
            </a:r>
          </a:p>
          <a:p>
            <a:r>
              <a:rPr lang="en-US" dirty="0"/>
              <a:t>Duration: 2 months</a:t>
            </a:r>
          </a:p>
        </p:txBody>
      </p:sp>
      <p:pic>
        <p:nvPicPr>
          <p:cNvPr id="10242" name="Picture 2" descr="Understanding financial projections and forecasting - Article">
            <a:extLst>
              <a:ext uri="{FF2B5EF4-FFF2-40B4-BE49-F238E27FC236}">
                <a16:creationId xmlns:a16="http://schemas.microsoft.com/office/drawing/2014/main" id="{F3B5CDD3-9F82-4A3B-80E4-3F5644A3E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0936" y="2128348"/>
            <a:ext cx="3445714" cy="2525103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60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14B5E-D69D-40D2-8285-9078D882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/>
              <a:t>Stage 4: financial projection phase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" y="850266"/>
            <a:ext cx="6897878" cy="516675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Flip to page 3.</a:t>
            </a:r>
          </a:p>
          <a:p>
            <a:r>
              <a:rPr lang="en-US" dirty="0"/>
              <a:t>Use the numbers you forecasted to create a financial projection for the upcoming year.</a:t>
            </a:r>
          </a:p>
        </p:txBody>
      </p:sp>
    </p:spTree>
    <p:extLst>
      <p:ext uri="{BB962C8B-B14F-4D97-AF65-F5344CB8AC3E}">
        <p14:creationId xmlns:p14="http://schemas.microsoft.com/office/powerpoint/2010/main" val="247782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6" y="-20781"/>
            <a:ext cx="4585854" cy="6878781"/>
          </a:xfrm>
          <a:prstGeom prst="rect">
            <a:avLst/>
          </a:prstGeom>
        </p:spPr>
      </p:pic>
      <p:pic>
        <p:nvPicPr>
          <p:cNvPr id="3" name="John Denver - Leaving On A Jet Plane (Official Audi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6145" y="145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8091" y="627018"/>
            <a:ext cx="10136778" cy="5682343"/>
            <a:chOff x="1058091" y="627018"/>
            <a:chExt cx="10136778" cy="5682343"/>
          </a:xfrm>
        </p:grpSpPr>
        <p:sp>
          <p:nvSpPr>
            <p:cNvPr id="2" name="Explosion 1 1"/>
            <p:cNvSpPr/>
            <p:nvPr/>
          </p:nvSpPr>
          <p:spPr>
            <a:xfrm>
              <a:off x="1058091" y="627018"/>
              <a:ext cx="10136778" cy="568234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517427" y="2806469"/>
              <a:ext cx="292201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</a:rPr>
                <a:t>PAUSE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46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Company Huddle!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0" y="2251587"/>
            <a:ext cx="5147730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Now that you’ve had some time to work, revise your initial forecast.</a:t>
            </a:r>
          </a:p>
          <a:p>
            <a:r>
              <a:rPr lang="en-US" dirty="0"/>
              <a:t>Use the questions on page 5 to help you.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0" y="990158"/>
            <a:ext cx="5447070" cy="454830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79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6" y="-20781"/>
            <a:ext cx="4585854" cy="6878781"/>
          </a:xfrm>
          <a:prstGeom prst="rect">
            <a:avLst/>
          </a:prstGeom>
        </p:spPr>
      </p:pic>
      <p:pic>
        <p:nvPicPr>
          <p:cNvPr id="3" name="Airplanesfeat.HayleyWillia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3854" y="256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9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Results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8"/>
          <a:stretch/>
        </p:blipFill>
        <p:spPr>
          <a:xfrm>
            <a:off x="1723954" y="643463"/>
            <a:ext cx="4736897" cy="558035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How close was your actual output?</a:t>
            </a:r>
          </a:p>
          <a:p>
            <a:pPr marL="457200" lvl="1" indent="0"/>
            <a:r>
              <a:rPr lang="en-US" dirty="0"/>
              <a:t>Right on the money?</a:t>
            </a:r>
            <a:endParaRPr lang="en-US"/>
          </a:p>
          <a:p>
            <a:pPr marL="457200" lvl="1" indent="0"/>
            <a:r>
              <a:rPr lang="en-US" dirty="0"/>
              <a:t>Over what you forecasted?</a:t>
            </a:r>
            <a:endParaRPr lang="en-US"/>
          </a:p>
          <a:p>
            <a:pPr marL="457200" lvl="1" indent="0"/>
            <a:r>
              <a:rPr lang="en-US" dirty="0"/>
              <a:t>Under what you forecasted?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2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F1C7D-59B1-4973-8255-590FE390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4538133"/>
            <a:ext cx="10127192" cy="9313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The effect on employee engagement</a:t>
            </a:r>
          </a:p>
        </p:txBody>
      </p:sp>
      <p:pic>
        <p:nvPicPr>
          <p:cNvPr id="1026" name="Picture 2" descr="Inclusive Leadership. Practical ways to foster an inclusive… | by Richard  McLean | Medium">
            <a:extLst>
              <a:ext uri="{FF2B5EF4-FFF2-40B4-BE49-F238E27FC236}">
                <a16:creationId xmlns:a16="http://schemas.microsoft.com/office/drawing/2014/main" id="{7552058C-CE93-4E07-A192-5CEDBB53A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" b="14880"/>
          <a:stretch/>
        </p:blipFill>
        <p:spPr bwMode="auto">
          <a:xfrm>
            <a:off x="2706534" y="645517"/>
            <a:ext cx="6778932" cy="3738166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54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056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1C5AC3-397F-493C-92D4-2AB5FE98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51" y="643465"/>
            <a:ext cx="3746091" cy="55710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is high-involvement planning?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4C868-567A-430E-A9BA-EE55A6A24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9650" y="643464"/>
            <a:ext cx="6838883" cy="3731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High-Involvement Planning</a:t>
            </a:r>
            <a:r>
              <a:rPr lang="en-US" baseline="30000" dirty="0"/>
              <a:t> </a:t>
            </a:r>
            <a:r>
              <a:rPr lang="en-US" dirty="0"/>
              <a:t>is a business planning process that involves the </a:t>
            </a:r>
            <a:r>
              <a:rPr lang="en-US" b="1" dirty="0"/>
              <a:t>entire organization</a:t>
            </a:r>
            <a:r>
              <a:rPr lang="en-US" dirty="0"/>
              <a:t>.</a:t>
            </a:r>
          </a:p>
          <a:p>
            <a:r>
              <a:rPr lang="en-US" dirty="0"/>
              <a:t>Individuals throughout the company meet to present data, discuss strengths &amp; weakness, and evaluate progress toward benchmarks to develop growth and contingency plans.</a:t>
            </a:r>
          </a:p>
          <a:p>
            <a:r>
              <a:rPr lang="en-US" dirty="0"/>
              <a:t>Forward forecasting helps to project future financial outcomes. </a:t>
            </a:r>
          </a:p>
          <a:p>
            <a:endParaRPr lang="en-US" dirty="0"/>
          </a:p>
        </p:txBody>
      </p:sp>
      <p:pic>
        <p:nvPicPr>
          <p:cNvPr id="2052" name="Picture 4" descr="6 Key Components of Financial Forecasting">
            <a:extLst>
              <a:ext uri="{FF2B5EF4-FFF2-40B4-BE49-F238E27FC236}">
                <a16:creationId xmlns:a16="http://schemas.microsoft.com/office/drawing/2014/main" id="{FF4BA405-D781-4A74-8999-5D30518D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098" y="4542503"/>
            <a:ext cx="6717989" cy="1672033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6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5126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79D36-C9B7-496E-A233-68C8F9C38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status</a:t>
            </a:r>
          </a:p>
        </p:txBody>
      </p:sp>
      <p:pic>
        <p:nvPicPr>
          <p:cNvPr id="5122" name="Picture 2" descr="Why itÃ¢â‚¬â„¢s crucial to create leadership at all levels">
            <a:extLst>
              <a:ext uri="{FF2B5EF4-FFF2-40B4-BE49-F238E27FC236}">
                <a16:creationId xmlns:a16="http://schemas.microsoft.com/office/drawing/2014/main" id="{4684BE71-1DD8-4138-B573-10562765D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4" y="1493613"/>
            <a:ext cx="6897878" cy="3880056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F2FD5-A4D2-4F97-91DE-D1BF0B14C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Builds a sense of respect and feeling valued, regardless of status or pecking order.</a:t>
            </a:r>
          </a:p>
          <a:p>
            <a:r>
              <a:rPr lang="en-US" dirty="0"/>
              <a:t>Allows employees of all levels to take an active part in the planning process.</a:t>
            </a:r>
          </a:p>
        </p:txBody>
      </p:sp>
    </p:spTree>
    <p:extLst>
      <p:ext uri="{BB962C8B-B14F-4D97-AF65-F5344CB8AC3E}">
        <p14:creationId xmlns:p14="http://schemas.microsoft.com/office/powerpoint/2010/main" val="1766992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4102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24DDFE-06C4-4725-A4BC-C72D1E88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6FC3-B27F-4D10-BF34-E46D0DE12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Having access to the </a:t>
            </a:r>
            <a:r>
              <a:rPr lang="en-US" i="1" dirty="0"/>
              <a:t>books, </a:t>
            </a:r>
            <a:r>
              <a:rPr lang="en-US" dirty="0"/>
              <a:t>or </a:t>
            </a:r>
            <a:r>
              <a:rPr lang="en-US" b="1" dirty="0"/>
              <a:t>company financials,</a:t>
            </a:r>
            <a:r>
              <a:rPr lang="en-US" dirty="0"/>
              <a:t> can help give employees a sense of certainty.</a:t>
            </a:r>
          </a:p>
          <a:p>
            <a:r>
              <a:rPr lang="en-US" dirty="0"/>
              <a:t>Teaching forward-looking financials offers everyone the ability to predict what comes next.</a:t>
            </a:r>
          </a:p>
        </p:txBody>
      </p:sp>
      <p:pic>
        <p:nvPicPr>
          <p:cNvPr id="4098" name="Picture 2" descr="59,995 Certainty Images, Stock Photos &amp; Vectors | Shutterstock">
            <a:extLst>
              <a:ext uri="{FF2B5EF4-FFF2-40B4-BE49-F238E27FC236}">
                <a16:creationId xmlns:a16="http://schemas.microsoft.com/office/drawing/2014/main" id="{75C07415-6252-49EA-924C-115CBD71E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 bwMode="auto">
          <a:xfrm>
            <a:off x="5289752" y="1345345"/>
            <a:ext cx="6095593" cy="4005078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184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3078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AF797-C4D8-4D00-8538-D2E327D35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autonomy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22ED2-1D05-4B74-A517-83A5043C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0" y="2251587"/>
            <a:ext cx="5147730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Builds a sense of control over day-to-day operations.</a:t>
            </a:r>
          </a:p>
          <a:p>
            <a:r>
              <a:rPr lang="en-US" dirty="0"/>
              <a:t>Giving employees a sense of control encourages them to actively look for ways to improve the business.</a:t>
            </a:r>
          </a:p>
        </p:txBody>
      </p:sp>
      <p:pic>
        <p:nvPicPr>
          <p:cNvPr id="3074" name="Picture 2" descr="Patient autonomy in home care: Nurses' relational practices of  responsibility | Semantic Scholar">
            <a:extLst>
              <a:ext uri="{FF2B5EF4-FFF2-40B4-BE49-F238E27FC236}">
                <a16:creationId xmlns:a16="http://schemas.microsoft.com/office/drawing/2014/main" id="{CA5824FE-8796-45FF-B271-E2EB6BC03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1"/>
          <a:stretch/>
        </p:blipFill>
        <p:spPr bwMode="auto">
          <a:xfrm>
            <a:off x="648930" y="1137267"/>
            <a:ext cx="5447070" cy="4254085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370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056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BC9471-276F-4620-BB72-6555A7331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relatedness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4DC7-706E-4301-A62F-CDF92E7E1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Shared goals help create “friend” or “in” groups. </a:t>
            </a:r>
          </a:p>
          <a:p>
            <a:r>
              <a:rPr lang="en-US" dirty="0"/>
              <a:t>Employees have a higher level of respect for those in their “in” group.</a:t>
            </a:r>
          </a:p>
          <a:p>
            <a:r>
              <a:rPr lang="en-US" dirty="0"/>
              <a:t>Managers get to know employees on both a professional and personal level.</a:t>
            </a:r>
          </a:p>
        </p:txBody>
      </p:sp>
      <p:pic>
        <p:nvPicPr>
          <p:cNvPr id="2052" name="Picture 4" descr="The 'friendship paradox' doesn't always explain real friendships,  mathematicians say | Live Science">
            <a:extLst>
              <a:ext uri="{FF2B5EF4-FFF2-40B4-BE49-F238E27FC236}">
                <a16:creationId xmlns:a16="http://schemas.microsoft.com/office/drawing/2014/main" id="{D0915D91-2983-4622-B779-8DFD87B5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752" y="1319714"/>
            <a:ext cx="6095593" cy="4056340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124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1032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52DAA0-4E7C-46FF-ACBF-A623B0BE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fairness</a:t>
            </a:r>
          </a:p>
        </p:txBody>
      </p:sp>
      <p:pic>
        <p:nvPicPr>
          <p:cNvPr id="1028" name="Picture 4" descr="UBS Slowdown to Affect Bonus Pool">
            <a:extLst>
              <a:ext uri="{FF2B5EF4-FFF2-40B4-BE49-F238E27FC236}">
                <a16:creationId xmlns:a16="http://schemas.microsoft.com/office/drawing/2014/main" id="{5034BEFF-2C51-492C-ADBA-1776D2430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4" y="1364278"/>
            <a:ext cx="6897878" cy="4138726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7C3D-5853-4C0C-A2A2-31B1394E9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When employees are able to help the company achieve better results, there will be more of a reward for </a:t>
            </a:r>
            <a:r>
              <a:rPr lang="en-US" i="1" dirty="0"/>
              <a:t>everyone</a:t>
            </a:r>
            <a:r>
              <a:rPr lang="en-US" dirty="0"/>
              <a:t> to share in the end.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51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BF85-2E40-4135-96A0-23785F9B2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Benefits of high-involvement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D3EA4-FA2F-47CE-91C3-0B5F790F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dirty="0"/>
              <a:t>Improved financial performance</a:t>
            </a:r>
          </a:p>
          <a:p>
            <a:r>
              <a:rPr lang="en-US" dirty="0"/>
              <a:t>Greater employee engagement</a:t>
            </a:r>
          </a:p>
          <a:p>
            <a:r>
              <a:rPr lang="en-US" dirty="0"/>
              <a:t>Improved individual performance</a:t>
            </a:r>
          </a:p>
          <a:p>
            <a:r>
              <a:rPr lang="en-US" dirty="0"/>
              <a:t>More positive business culture</a:t>
            </a:r>
          </a:p>
          <a:p>
            <a:r>
              <a:rPr lang="en-US" dirty="0"/>
              <a:t>Greater confidence</a:t>
            </a:r>
          </a:p>
          <a:p>
            <a:r>
              <a:rPr lang="en-US" dirty="0"/>
              <a:t>Improved sustainability</a:t>
            </a:r>
          </a:p>
          <a:p>
            <a:endParaRPr lang="en-US" dirty="0"/>
          </a:p>
        </p:txBody>
      </p:sp>
      <p:pic>
        <p:nvPicPr>
          <p:cNvPr id="7170" name="Picture 2" descr="7 Tips for Developing an Employee Engagement Plan - AIHR">
            <a:extLst>
              <a:ext uri="{FF2B5EF4-FFF2-40B4-BE49-F238E27FC236}">
                <a16:creationId xmlns:a16="http://schemas.microsoft.com/office/drawing/2014/main" id="{ECC28A2D-204D-4B42-9FF7-89A017E66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5" b="12146"/>
          <a:stretch/>
        </p:blipFill>
        <p:spPr bwMode="auto">
          <a:xfrm>
            <a:off x="5289752" y="1981147"/>
            <a:ext cx="6095593" cy="2733475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39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1"/>
            <a:ext cx="4937655" cy="399703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Remember:</a:t>
            </a:r>
          </a:p>
          <a:p>
            <a:pPr marL="0" indent="0" algn="ctr">
              <a:buNone/>
            </a:pPr>
            <a:r>
              <a:rPr lang="en-US" b="1" dirty="0"/>
              <a:t>When you work for an ESOP, it is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US" b="1" dirty="0"/>
              <a:t> company!</a:t>
            </a:r>
          </a:p>
          <a:p>
            <a:pPr marL="0" indent="0" algn="ctr">
              <a:buNone/>
            </a:pPr>
            <a:r>
              <a:rPr lang="en-US" b="1" dirty="0"/>
              <a:t>HIP is one of your best opportunities to have a direct impact on the company’s future.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21" y="1762900"/>
            <a:ext cx="4995862" cy="3332200"/>
          </a:xfrm>
        </p:spPr>
      </p:pic>
    </p:spTree>
    <p:extLst>
      <p:ext uri="{BB962C8B-B14F-4D97-AF65-F5344CB8AC3E}">
        <p14:creationId xmlns:p14="http://schemas.microsoft.com/office/powerpoint/2010/main" val="355211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pebar ready to print a question mark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r="1" b="1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495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3078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BD681-AF59-4281-803C-ACA32ED7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Elements of high-involvement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06209-D018-409D-BE9E-4E2BB39E4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6282266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Takes the planning process </a:t>
            </a:r>
            <a:r>
              <a:rPr lang="en-US" b="1" dirty="0"/>
              <a:t>out of the boardroom </a:t>
            </a:r>
            <a:r>
              <a:rPr lang="en-US" dirty="0"/>
              <a:t>and puts it into the hands of the people who actually execute the strategies.</a:t>
            </a:r>
          </a:p>
          <a:p>
            <a:pPr lvl="1"/>
            <a:r>
              <a:rPr lang="en-US" dirty="0"/>
              <a:t>Without this level of engagement, strategic business planning often has minimal results.</a:t>
            </a:r>
          </a:p>
          <a:p>
            <a:r>
              <a:rPr lang="en-US" dirty="0"/>
              <a:t>Getting employees involved</a:t>
            </a:r>
          </a:p>
          <a:p>
            <a:pPr lvl="1"/>
            <a:r>
              <a:rPr lang="en-US" dirty="0"/>
              <a:t>When everyone is involved in the strategic planning process, individual tasks become better aligned with the overarching company goals.</a:t>
            </a:r>
          </a:p>
        </p:txBody>
      </p:sp>
      <p:pic>
        <p:nvPicPr>
          <p:cNvPr id="3074" name="Picture 2" descr="Seven Steps To Engage Your Employees In Strategic Planning">
            <a:extLst>
              <a:ext uri="{FF2B5EF4-FFF2-40B4-BE49-F238E27FC236}">
                <a16:creationId xmlns:a16="http://schemas.microsoft.com/office/drawing/2014/main" id="{24A49893-9DA2-4A05-B60E-1AD28489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0936" y="2244416"/>
            <a:ext cx="3445714" cy="2292966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98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02DB-04D1-449F-9C0D-9B17F1671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>
            <a:normAutofit/>
          </a:bodyPr>
          <a:lstStyle/>
          <a:p>
            <a:r>
              <a:rPr lang="en-US" dirty="0"/>
              <a:t>What topics are included in planning?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82842-927E-4343-BB1C-C92DF1247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6282266" cy="364913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Industry/Market Intelligence</a:t>
            </a:r>
          </a:p>
          <a:p>
            <a:r>
              <a:rPr lang="en-US" dirty="0"/>
              <a:t>Competitive Intelligence</a:t>
            </a:r>
          </a:p>
          <a:p>
            <a:r>
              <a:rPr lang="en-US" dirty="0"/>
              <a:t>Customer Intelligence</a:t>
            </a:r>
          </a:p>
          <a:p>
            <a:r>
              <a:rPr lang="en-US" dirty="0"/>
              <a:t>Sales Performance</a:t>
            </a:r>
          </a:p>
          <a:p>
            <a:r>
              <a:rPr lang="en-US" dirty="0"/>
              <a:t>Annual Sales Plan</a:t>
            </a:r>
          </a:p>
          <a:p>
            <a:r>
              <a:rPr lang="en-US" dirty="0"/>
              <a:t>5-Year Sales Outlook</a:t>
            </a:r>
          </a:p>
          <a:p>
            <a:r>
              <a:rPr lang="en-US" dirty="0"/>
              <a:t>Growth and Contingency Plan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02" name="Picture 6" descr="Remote Business Checklist | VirtualPostMail Blog">
            <a:extLst>
              <a:ext uri="{FF2B5EF4-FFF2-40B4-BE49-F238E27FC236}">
                <a16:creationId xmlns:a16="http://schemas.microsoft.com/office/drawing/2014/main" id="{706F0322-C99C-494B-9E45-BE5068979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0936" y="2357185"/>
            <a:ext cx="3445714" cy="2067428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79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F57E0-E11B-4463-B988-8C47C4680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/>
              <a:t>How High-Involvement Planning Accelerates Growth</a:t>
            </a:r>
          </a:p>
        </p:txBody>
      </p:sp>
      <p:pic>
        <p:nvPicPr>
          <p:cNvPr id="5122" name="Picture 2" descr="Sales Management Process – 4 Main Stages | Teamgate Blog - Teamgate">
            <a:extLst>
              <a:ext uri="{FF2B5EF4-FFF2-40B4-BE49-F238E27FC236}">
                <a16:creationId xmlns:a16="http://schemas.microsoft.com/office/drawing/2014/main" id="{6474BD2F-6FC9-4B67-8590-2881127AB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5" b="12031"/>
          <a:stretch/>
        </p:blipFill>
        <p:spPr bwMode="auto">
          <a:xfrm>
            <a:off x="643464" y="2343915"/>
            <a:ext cx="6897878" cy="2179452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70214-1917-4614-8571-A2A677A08EC6}"/>
              </a:ext>
            </a:extLst>
          </p:cNvPr>
          <p:cNvSpPr txBox="1"/>
          <p:nvPr/>
        </p:nvSpPr>
        <p:spPr>
          <a:xfrm>
            <a:off x="7865806" y="2251588"/>
            <a:ext cx="3706762" cy="3047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3200" b="1" dirty="0">
                <a:solidFill>
                  <a:srgbClr val="0070C0"/>
                </a:solidFill>
              </a:rPr>
              <a:t>The 4-Stage Process</a:t>
            </a:r>
          </a:p>
        </p:txBody>
      </p:sp>
    </p:spTree>
    <p:extLst>
      <p:ext uri="{BB962C8B-B14F-4D97-AF65-F5344CB8AC3E}">
        <p14:creationId xmlns:p14="http://schemas.microsoft.com/office/powerpoint/2010/main" val="596265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3078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96F1D-D9B2-4616-82E0-B55BDFEA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Stage 1: Brainstorming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1CCA5-B216-4E40-91E3-F720105DB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0" y="2251587"/>
            <a:ext cx="5147730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leadership team reviews ideas, timelines, and expectations.</a:t>
            </a:r>
          </a:p>
          <a:p>
            <a:r>
              <a:rPr lang="en-US" dirty="0"/>
              <a:t>Individual team leaders narrow the list down to the top three ideas for their respective teams. </a:t>
            </a:r>
          </a:p>
          <a:p>
            <a:r>
              <a:rPr lang="en-US" dirty="0"/>
              <a:t>Duration: 2-3 months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I'M ON IT BRAINSTORMING! - black writing coloring kid | Meme Generator">
            <a:extLst>
              <a:ext uri="{FF2B5EF4-FFF2-40B4-BE49-F238E27FC236}">
                <a16:creationId xmlns:a16="http://schemas.microsoft.com/office/drawing/2014/main" id="{E388CD24-1E0F-4FB8-B81C-163C938D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930" y="1205824"/>
            <a:ext cx="5447070" cy="4116971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445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6F1D-D9B2-4616-82E0-B55BDFEA4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1: Brainstorming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1CCA5-B216-4E40-91E3-F720105DBA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You are the director of a team at a paper airplane company.</a:t>
            </a:r>
          </a:p>
          <a:p>
            <a:r>
              <a:rPr lang="en-US" b="1" dirty="0"/>
              <a:t>Get into groups of 5. This is your leadership team.</a:t>
            </a:r>
          </a:p>
          <a:p>
            <a:r>
              <a:rPr lang="en-US" dirty="0"/>
              <a:t>Review the ideas on the first page of your handout and choose the top 3 initiatives that you’d like to focus 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976" l="6400" r="93700">
                        <a14:foregroundMark x1="6400" y1="12681" x2="6400" y2="12681"/>
                        <a14:foregroundMark x1="93700" y1="41667" x2="93700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0" y="2142067"/>
            <a:ext cx="4032542" cy="33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DC2E5-76A0-4639-AAAB-2B67B92B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Stage 2: Budget outline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695F6-F574-4161-9FB8-81749E0B57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0" y="2251587"/>
            <a:ext cx="5147730" cy="363793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/>
            <a:endParaRPr lang="en-US" sz="1700"/>
          </a:p>
          <a:p>
            <a:r>
              <a:rPr lang="en-US" sz="1700"/>
              <a:t>Team leaders share their team’s top three initiatives.</a:t>
            </a:r>
          </a:p>
          <a:p>
            <a:r>
              <a:rPr lang="en-US" sz="1700"/>
              <a:t>Criteria for “making the cut” is established by answering the following two questions: </a:t>
            </a:r>
          </a:p>
          <a:p>
            <a:pPr lvl="1"/>
            <a:r>
              <a:rPr lang="en-US" sz="1700"/>
              <a:t>1) Is the challenge strategic and does it move us closer to our 3-year picture and our 10-year vision?</a:t>
            </a:r>
          </a:p>
          <a:p>
            <a:pPr lvl="1"/>
            <a:r>
              <a:rPr lang="en-US" sz="1700"/>
              <a:t>2) Is it an urgent enough opportunity or challenge that it absolutely must be addressed?</a:t>
            </a:r>
          </a:p>
          <a:p>
            <a:r>
              <a:rPr lang="en-US" sz="1700"/>
              <a:t>The budget process begins – outline of financial plan</a:t>
            </a:r>
          </a:p>
          <a:p>
            <a:r>
              <a:rPr lang="en-US" sz="1700"/>
              <a:t>Duration: 1-2 months</a:t>
            </a:r>
          </a:p>
          <a:p>
            <a:endParaRPr lang="en-US" sz="1700"/>
          </a:p>
          <a:p>
            <a:endParaRPr lang="en-US" sz="1700"/>
          </a:p>
        </p:txBody>
      </p:sp>
      <p:pic>
        <p:nvPicPr>
          <p:cNvPr id="2050" name="Picture 2" descr="SASCU - True 😂... however, having a budget is the first step to  understanding where all your money is going💸! Once you're aware of where  it's going, you'll become more aware on">
            <a:extLst>
              <a:ext uri="{FF2B5EF4-FFF2-40B4-BE49-F238E27FC236}">
                <a16:creationId xmlns:a16="http://schemas.microsoft.com/office/drawing/2014/main" id="{994F37DC-3638-4632-B367-47CE9E2A1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648930" y="1757584"/>
            <a:ext cx="5447070" cy="3013451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28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57C0-FD04-406B-8DD2-B3FA8C990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Stage 3: budget revision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92489-6D60-45C8-9986-E1A54852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dirty="0"/>
              <a:t>The management team discuss, debate, and ultimately decide on the top 1 to 7 goals for the upcoming year. </a:t>
            </a:r>
          </a:p>
          <a:p>
            <a:r>
              <a:rPr lang="en-US" dirty="0"/>
              <a:t>All team leaders revise and submit their projected budget to the finance lead.</a:t>
            </a:r>
          </a:p>
          <a:p>
            <a:r>
              <a:rPr lang="en-US" dirty="0"/>
              <a:t>Duration: 1 month</a:t>
            </a:r>
          </a:p>
        </p:txBody>
      </p:sp>
      <p:pic>
        <p:nvPicPr>
          <p:cNvPr id="1026" name="Picture 2" descr="The Best Memes To Get You Through Your Budgeting Journey">
            <a:extLst>
              <a:ext uri="{FF2B5EF4-FFF2-40B4-BE49-F238E27FC236}">
                <a16:creationId xmlns:a16="http://schemas.microsoft.com/office/drawing/2014/main" id="{CC65727A-3C01-4EBA-A63B-598AB645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752" y="1603021"/>
            <a:ext cx="6095593" cy="3489726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4123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9529566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1347</TotalTime>
  <Words>813</Words>
  <Application>Microsoft Office PowerPoint</Application>
  <PresentationFormat>Widescreen</PresentationFormat>
  <Paragraphs>93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Celestial</vt:lpstr>
      <vt:lpstr>High-Involvement Planning</vt:lpstr>
      <vt:lpstr>What is high-involvement planning? </vt:lpstr>
      <vt:lpstr>Elements of high-involvement planning</vt:lpstr>
      <vt:lpstr>What topics are included in planning?</vt:lpstr>
      <vt:lpstr>How High-Involvement Planning Accelerates Growth</vt:lpstr>
      <vt:lpstr>Stage 1: Brainstorming phase</vt:lpstr>
      <vt:lpstr>Stage 1: Brainstorming phase</vt:lpstr>
      <vt:lpstr>Stage 2: Budget outline phase</vt:lpstr>
      <vt:lpstr>Stage 3: budget revision phase</vt:lpstr>
      <vt:lpstr>Stage 3: budget revision phase</vt:lpstr>
      <vt:lpstr>Stage 3: budget revision phase</vt:lpstr>
      <vt:lpstr>Stage 4: financial projection phase</vt:lpstr>
      <vt:lpstr>Stage 4: financial projection phase</vt:lpstr>
      <vt:lpstr>PowerPoint Presentation</vt:lpstr>
      <vt:lpstr>PowerPoint Presentation</vt:lpstr>
      <vt:lpstr>Company Huddle!</vt:lpstr>
      <vt:lpstr>PowerPoint Presentation</vt:lpstr>
      <vt:lpstr>Results </vt:lpstr>
      <vt:lpstr>The effect on employee engagement</vt:lpstr>
      <vt:lpstr>status</vt:lpstr>
      <vt:lpstr>certainty</vt:lpstr>
      <vt:lpstr>autonomy</vt:lpstr>
      <vt:lpstr>relatedness</vt:lpstr>
      <vt:lpstr>fairness</vt:lpstr>
      <vt:lpstr>Benefits of high-involvement planning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Training</dc:title>
  <dc:creator>Jacob Horvitz</dc:creator>
  <cp:lastModifiedBy>Robert Santos</cp:lastModifiedBy>
  <cp:revision>96</cp:revision>
  <dcterms:created xsi:type="dcterms:W3CDTF">2022-07-27T15:59:31Z</dcterms:created>
  <dcterms:modified xsi:type="dcterms:W3CDTF">2023-01-25T22:00:04Z</dcterms:modified>
</cp:coreProperties>
</file>