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8" r:id="rId3"/>
    <p:sldId id="260" r:id="rId4"/>
    <p:sldId id="259" r:id="rId5"/>
    <p:sldId id="257" r:id="rId6"/>
    <p:sldId id="261" r:id="rId7"/>
    <p:sldId id="263" r:id="rId8"/>
    <p:sldId id="262" r:id="rId9"/>
    <p:sldId id="264" r:id="rId10"/>
    <p:sldId id="265" r:id="rId11"/>
    <p:sldId id="266" r:id="rId12"/>
    <p:sldId id="267" r:id="rId13"/>
    <p:sldId id="268" r:id="rId14"/>
    <p:sldId id="269" r:id="rId15"/>
    <p:sldId id="273" r:id="rId16"/>
    <p:sldId id="274" r:id="rId17"/>
    <p:sldId id="275" r:id="rId18"/>
    <p:sldId id="270" r:id="rId19"/>
    <p:sldId id="271" r:id="rId20"/>
    <p:sldId id="272"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306" r:id="rId42"/>
    <p:sldId id="296" r:id="rId43"/>
    <p:sldId id="297" r:id="rId44"/>
    <p:sldId id="298" r:id="rId45"/>
    <p:sldId id="299" r:id="rId46"/>
    <p:sldId id="300" r:id="rId47"/>
    <p:sldId id="301" r:id="rId48"/>
    <p:sldId id="302" r:id="rId49"/>
    <p:sldId id="303" r:id="rId50"/>
    <p:sldId id="304" r:id="rId51"/>
    <p:sldId id="305" r:id="rId52"/>
    <p:sldId id="307" r:id="rId53"/>
    <p:sldId id="308" r:id="rId54"/>
    <p:sldId id="309" r:id="rId55"/>
    <p:sldId id="310" r:id="rId56"/>
    <p:sldId id="311" r:id="rId57"/>
    <p:sldId id="312" r:id="rId58"/>
    <p:sldId id="31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94660"/>
  </p:normalViewPr>
  <p:slideViewPr>
    <p:cSldViewPr snapToGrid="0">
      <p:cViewPr varScale="1">
        <p:scale>
          <a:sx n="119" d="100"/>
          <a:sy n="119" d="100"/>
        </p:scale>
        <p:origin x="102"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0E7DD-1886-4CE4-B612-00279330BECC}" type="datetimeFigureOut">
              <a:rPr lang="en-US" smtClean="0"/>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C0BEB-4874-4855-975B-314C3D752821}" type="slidenum">
              <a:rPr lang="en-US" smtClean="0"/>
              <a:t>‹#›</a:t>
            </a:fld>
            <a:endParaRPr lang="en-US"/>
          </a:p>
        </p:txBody>
      </p:sp>
    </p:spTree>
    <p:extLst>
      <p:ext uri="{BB962C8B-B14F-4D97-AF65-F5344CB8AC3E}">
        <p14:creationId xmlns:p14="http://schemas.microsoft.com/office/powerpoint/2010/main" val="341634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of this is making an outline as you read to make it easier to find the information you need.</a:t>
            </a:r>
          </a:p>
          <a:p>
            <a:r>
              <a:rPr lang="en-US" baseline="0" dirty="0" smtClean="0"/>
              <a:t>Read quickly the first time.</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2</a:t>
            </a:fld>
            <a:endParaRPr lang="en-US"/>
          </a:p>
        </p:txBody>
      </p:sp>
    </p:spTree>
    <p:extLst>
      <p:ext uri="{BB962C8B-B14F-4D97-AF65-F5344CB8AC3E}">
        <p14:creationId xmlns:p14="http://schemas.microsoft.com/office/powerpoint/2010/main" val="309619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Keyword: biological interest</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14</a:t>
            </a:fld>
            <a:endParaRPr lang="en-US"/>
          </a:p>
        </p:txBody>
      </p:sp>
    </p:spTree>
    <p:extLst>
      <p:ext uri="{BB962C8B-B14F-4D97-AF65-F5344CB8AC3E}">
        <p14:creationId xmlns:p14="http://schemas.microsoft.com/office/powerpoint/2010/main" val="2119466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 idea: 2 chains</a:t>
            </a:r>
          </a:p>
          <a:p>
            <a:r>
              <a:rPr lang="en-US" dirty="0" smtClean="0"/>
              <a:t>Relationship: support</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16</a:t>
            </a:fld>
            <a:endParaRPr lang="en-US"/>
          </a:p>
        </p:txBody>
      </p:sp>
    </p:spTree>
    <p:extLst>
      <p:ext uri="{BB962C8B-B14F-4D97-AF65-F5344CB8AC3E}">
        <p14:creationId xmlns:p14="http://schemas.microsoft.com/office/powerpoint/2010/main" val="343152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what key pieces of info do we gain from reading a little more? (keyword: pyrimidine)</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19</a:t>
            </a:fld>
            <a:endParaRPr lang="en-US"/>
          </a:p>
        </p:txBody>
      </p:sp>
    </p:spTree>
    <p:extLst>
      <p:ext uri="{BB962C8B-B14F-4D97-AF65-F5344CB8AC3E}">
        <p14:creationId xmlns:p14="http://schemas.microsoft.com/office/powerpoint/2010/main" val="2312607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we are finishing a sentence</a:t>
            </a:r>
            <a:r>
              <a:rPr lang="en-US" baseline="0" dirty="0" smtClean="0"/>
              <a:t> here.</a:t>
            </a:r>
          </a:p>
          <a:p>
            <a:r>
              <a:rPr lang="en-US" baseline="0" dirty="0" smtClean="0"/>
              <a:t>Cross out choices that don’t deal with purines being larger</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20</a:t>
            </a:fld>
            <a:endParaRPr lang="en-US"/>
          </a:p>
        </p:txBody>
      </p:sp>
    </p:spTree>
    <p:extLst>
      <p:ext uri="{BB962C8B-B14F-4D97-AF65-F5344CB8AC3E}">
        <p14:creationId xmlns:p14="http://schemas.microsoft.com/office/powerpoint/2010/main" val="3404247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Topic: duplication</a:t>
            </a:r>
          </a:p>
          <a:p>
            <a:r>
              <a:rPr lang="en-US" dirty="0" smtClean="0"/>
              <a:t>Relationship: support</a:t>
            </a:r>
          </a:p>
          <a:p>
            <a:r>
              <a:rPr lang="en-US" dirty="0" smtClean="0"/>
              <a:t>Purpose of the words: emphasis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22</a:t>
            </a:fld>
            <a:endParaRPr lang="en-US"/>
          </a:p>
        </p:txBody>
      </p:sp>
    </p:spTree>
    <p:extLst>
      <p:ext uri="{BB962C8B-B14F-4D97-AF65-F5344CB8AC3E}">
        <p14:creationId xmlns:p14="http://schemas.microsoft.com/office/powerpoint/2010/main" val="119804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to look for references to purines and the names of the bases.</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25</a:t>
            </a:fld>
            <a:endParaRPr lang="en-US"/>
          </a:p>
        </p:txBody>
      </p:sp>
    </p:spTree>
    <p:extLst>
      <p:ext uri="{BB962C8B-B14F-4D97-AF65-F5344CB8AC3E}">
        <p14:creationId xmlns:p14="http://schemas.microsoft.com/office/powerpoint/2010/main" val="1503185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 to look for info about the pairings.</a:t>
            </a:r>
          </a:p>
          <a:p>
            <a:r>
              <a:rPr lang="en-US" dirty="0" smtClean="0"/>
              <a:t>Examine those pairings in the chart. What do you notice</a:t>
            </a:r>
            <a:r>
              <a:rPr lang="en-US" baseline="0" dirty="0" smtClean="0"/>
              <a:t> when you compare the columns? (in each row, the numbers are similar to their mates)</a:t>
            </a:r>
          </a:p>
          <a:p>
            <a:r>
              <a:rPr lang="en-US" baseline="0" dirty="0" smtClean="0"/>
              <a:t>So what does that tell us? (the pairs the author suggested do match up, so the answer is yes)</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28</a:t>
            </a:fld>
            <a:endParaRPr lang="en-US"/>
          </a:p>
        </p:txBody>
      </p:sp>
    </p:spTree>
    <p:extLst>
      <p:ext uri="{BB962C8B-B14F-4D97-AF65-F5344CB8AC3E}">
        <p14:creationId xmlns:p14="http://schemas.microsoft.com/office/powerpoint/2010/main" val="294482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answer focused on closeness of numbers.</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31</a:t>
            </a:fld>
            <a:endParaRPr lang="en-US"/>
          </a:p>
        </p:txBody>
      </p:sp>
    </p:spTree>
    <p:extLst>
      <p:ext uri="{BB962C8B-B14F-4D97-AF65-F5344CB8AC3E}">
        <p14:creationId xmlns:p14="http://schemas.microsoft.com/office/powerpoint/2010/main" val="1348975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different</a:t>
            </a:r>
            <a:r>
              <a:rPr lang="en-US" baseline="0" dirty="0" smtClean="0"/>
              <a:t> parts of question. First part is simpler.</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32</a:t>
            </a:fld>
            <a:endParaRPr lang="en-US"/>
          </a:p>
        </p:txBody>
      </p:sp>
    </p:spTree>
    <p:extLst>
      <p:ext uri="{BB962C8B-B14F-4D97-AF65-F5344CB8AC3E}">
        <p14:creationId xmlns:p14="http://schemas.microsoft.com/office/powerpoint/2010/main" val="15271429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 we need to look to answer first part of question? </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33</a:t>
            </a:fld>
            <a:endParaRPr lang="en-US"/>
          </a:p>
        </p:txBody>
      </p:sp>
    </p:spTree>
    <p:extLst>
      <p:ext uri="{BB962C8B-B14F-4D97-AF65-F5344CB8AC3E}">
        <p14:creationId xmlns:p14="http://schemas.microsoft.com/office/powerpoint/2010/main" val="1326653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lack of opinion markings. Suggests this is a neutral, informative</a:t>
            </a:r>
            <a:r>
              <a:rPr lang="en-US" baseline="0" dirty="0" smtClean="0"/>
              <a:t> text.</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3</a:t>
            </a:fld>
            <a:endParaRPr lang="en-US"/>
          </a:p>
        </p:txBody>
      </p:sp>
    </p:spTree>
    <p:extLst>
      <p:ext uri="{BB962C8B-B14F-4D97-AF65-F5344CB8AC3E}">
        <p14:creationId xmlns:p14="http://schemas.microsoft.com/office/powerpoint/2010/main" val="2715611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Eliminate parts that say “same”</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34</a:t>
            </a:fld>
            <a:endParaRPr lang="en-US"/>
          </a:p>
        </p:txBody>
      </p:sp>
    </p:spTree>
    <p:extLst>
      <p:ext uri="{BB962C8B-B14F-4D97-AF65-F5344CB8AC3E}">
        <p14:creationId xmlns:p14="http://schemas.microsoft.com/office/powerpoint/2010/main" val="802538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a:t>
            </a:r>
            <a:r>
              <a:rPr lang="en-US" baseline="0" dirty="0" smtClean="0"/>
              <a:t> need to look at passages for our 2 remaining answer choices.</a:t>
            </a:r>
          </a:p>
          <a:p>
            <a:r>
              <a:rPr lang="en-US" baseline="0" dirty="0" smtClean="0"/>
              <a:t>Which choice relates to the first part of the question?</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35</a:t>
            </a:fld>
            <a:endParaRPr lang="en-US"/>
          </a:p>
        </p:txBody>
      </p:sp>
    </p:spTree>
    <p:extLst>
      <p:ext uri="{BB962C8B-B14F-4D97-AF65-F5344CB8AC3E}">
        <p14:creationId xmlns:p14="http://schemas.microsoft.com/office/powerpoint/2010/main" val="1348562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Eliminate parts that say “same”</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36</a:t>
            </a:fld>
            <a:endParaRPr lang="en-US"/>
          </a:p>
        </p:txBody>
      </p:sp>
    </p:spTree>
    <p:extLst>
      <p:ext uri="{BB962C8B-B14F-4D97-AF65-F5344CB8AC3E}">
        <p14:creationId xmlns:p14="http://schemas.microsoft.com/office/powerpoint/2010/main" val="300442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Knowing main topics</a:t>
            </a:r>
            <a:r>
              <a:rPr lang="en-US" baseline="0" dirty="0" smtClean="0"/>
              <a:t> of each paragraph can help determine what edits to make to sentences.</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39</a:t>
            </a:fld>
            <a:endParaRPr lang="en-US"/>
          </a:p>
        </p:txBody>
      </p:sp>
    </p:spTree>
    <p:extLst>
      <p:ext uri="{BB962C8B-B14F-4D97-AF65-F5344CB8AC3E}">
        <p14:creationId xmlns:p14="http://schemas.microsoft.com/office/powerpoint/2010/main" val="4145802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and D introduce punctuation errors</a:t>
            </a:r>
          </a:p>
          <a:p>
            <a:r>
              <a:rPr lang="en-US" dirty="0" smtClean="0"/>
              <a:t>C changes</a:t>
            </a:r>
            <a:r>
              <a:rPr lang="en-US" baseline="0" dirty="0" smtClean="0"/>
              <a:t> the tense</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44</a:t>
            </a:fld>
            <a:endParaRPr lang="en-US"/>
          </a:p>
        </p:txBody>
      </p:sp>
    </p:spTree>
    <p:extLst>
      <p:ext uri="{BB962C8B-B14F-4D97-AF65-F5344CB8AC3E}">
        <p14:creationId xmlns:p14="http://schemas.microsoft.com/office/powerpoint/2010/main" val="1203029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Sentence correction </a:t>
            </a:r>
          </a:p>
          <a:p>
            <a:r>
              <a:rPr lang="en-US" dirty="0" smtClean="0"/>
              <a:t>What is the problem with the original?</a:t>
            </a:r>
            <a:r>
              <a:rPr lang="en-US" baseline="0" dirty="0" smtClean="0"/>
              <a:t> (semicolon instead of comma after scientist.</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45</a:t>
            </a:fld>
            <a:endParaRPr lang="en-US"/>
          </a:p>
        </p:txBody>
      </p:sp>
    </p:spTree>
    <p:extLst>
      <p:ext uri="{BB962C8B-B14F-4D97-AF65-F5344CB8AC3E}">
        <p14:creationId xmlns:p14="http://schemas.microsoft.com/office/powerpoint/2010/main" val="3627495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sentence 5 talking about? (acid-whey damaging the environment)</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46</a:t>
            </a:fld>
            <a:endParaRPr lang="en-US"/>
          </a:p>
        </p:txBody>
      </p:sp>
    </p:spTree>
    <p:extLst>
      <p:ext uri="{BB962C8B-B14F-4D97-AF65-F5344CB8AC3E}">
        <p14:creationId xmlns:p14="http://schemas.microsoft.com/office/powerpoint/2010/main" val="837630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sentence 5 talking about? (acid-whey damaging the environment)</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48</a:t>
            </a:fld>
            <a:endParaRPr lang="en-US"/>
          </a:p>
        </p:txBody>
      </p:sp>
    </p:spTree>
    <p:extLst>
      <p:ext uri="{BB962C8B-B14F-4D97-AF65-F5344CB8AC3E}">
        <p14:creationId xmlns:p14="http://schemas.microsoft.com/office/powerpoint/2010/main" val="25720128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Sentence correction: which preposition makes the correct relationship?</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50</a:t>
            </a:fld>
            <a:endParaRPr lang="en-US"/>
          </a:p>
        </p:txBody>
      </p:sp>
    </p:spTree>
    <p:extLst>
      <p:ext uri="{BB962C8B-B14F-4D97-AF65-F5344CB8AC3E}">
        <p14:creationId xmlns:p14="http://schemas.microsoft.com/office/powerpoint/2010/main" val="3512038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Sentence correction:</a:t>
            </a:r>
            <a:r>
              <a:rPr lang="en-US" baseline="0" dirty="0" smtClean="0"/>
              <a:t> which sentence uses the proper verb form?</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51</a:t>
            </a:fld>
            <a:endParaRPr lang="en-US"/>
          </a:p>
        </p:txBody>
      </p:sp>
    </p:spTree>
    <p:extLst>
      <p:ext uri="{BB962C8B-B14F-4D97-AF65-F5344CB8AC3E}">
        <p14:creationId xmlns:p14="http://schemas.microsoft.com/office/powerpoint/2010/main" val="981465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approach a question asking for a definition.</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6</a:t>
            </a:fld>
            <a:endParaRPr lang="en-US"/>
          </a:p>
        </p:txBody>
      </p:sp>
    </p:spTree>
    <p:extLst>
      <p:ext uri="{BB962C8B-B14F-4D97-AF65-F5344CB8AC3E}">
        <p14:creationId xmlns:p14="http://schemas.microsoft.com/office/powerpoint/2010/main" val="2862623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52</a:t>
            </a:fld>
            <a:endParaRPr lang="en-US"/>
          </a:p>
        </p:txBody>
      </p:sp>
    </p:spTree>
    <p:extLst>
      <p:ext uri="{BB962C8B-B14F-4D97-AF65-F5344CB8AC3E}">
        <p14:creationId xmlns:p14="http://schemas.microsoft.com/office/powerpoint/2010/main" val="22194579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54</a:t>
            </a:fld>
            <a:endParaRPr lang="en-US"/>
          </a:p>
        </p:txBody>
      </p:sp>
    </p:spTree>
    <p:extLst>
      <p:ext uri="{BB962C8B-B14F-4D97-AF65-F5344CB8AC3E}">
        <p14:creationId xmlns:p14="http://schemas.microsoft.com/office/powerpoint/2010/main" val="1142252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Word replacement</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55</a:t>
            </a:fld>
            <a:endParaRPr lang="en-US"/>
          </a:p>
        </p:txBody>
      </p:sp>
    </p:spTree>
    <p:extLst>
      <p:ext uri="{BB962C8B-B14F-4D97-AF65-F5344CB8AC3E}">
        <p14:creationId xmlns:p14="http://schemas.microsoft.com/office/powerpoint/2010/main" val="42021456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Sentence correction</a:t>
            </a:r>
          </a:p>
          <a:p>
            <a:r>
              <a:rPr lang="en-US" dirty="0" smtClean="0"/>
              <a:t>Error: 2 transition words</a:t>
            </a:r>
          </a:p>
          <a:p>
            <a:r>
              <a:rPr lang="en-US" dirty="0" smtClean="0"/>
              <a:t>D introduces</a:t>
            </a:r>
            <a:r>
              <a:rPr lang="en-US" baseline="0" dirty="0" smtClean="0"/>
              <a:t> punctuation error</a:t>
            </a:r>
            <a:endParaRPr lang="en-US" dirty="0" smtClean="0"/>
          </a:p>
        </p:txBody>
      </p:sp>
      <p:sp>
        <p:nvSpPr>
          <p:cNvPr id="4" name="Slide Number Placeholder 3"/>
          <p:cNvSpPr>
            <a:spLocks noGrp="1"/>
          </p:cNvSpPr>
          <p:nvPr>
            <p:ph type="sldNum" sz="quarter" idx="10"/>
          </p:nvPr>
        </p:nvSpPr>
        <p:spPr/>
        <p:txBody>
          <a:bodyPr/>
          <a:lstStyle/>
          <a:p>
            <a:fld id="{633C0BEB-4874-4855-975B-314C3D752821}" type="slidenum">
              <a:rPr lang="en-US" smtClean="0"/>
              <a:t>56</a:t>
            </a:fld>
            <a:endParaRPr lang="en-US"/>
          </a:p>
        </p:txBody>
      </p:sp>
    </p:spTree>
    <p:extLst>
      <p:ext uri="{BB962C8B-B14F-4D97-AF65-F5344CB8AC3E}">
        <p14:creationId xmlns:p14="http://schemas.microsoft.com/office/powerpoint/2010/main" val="2192019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to read both referenced</a:t>
            </a:r>
            <a:r>
              <a:rPr lang="en-US" baseline="0" dirty="0" smtClean="0"/>
              <a:t> sections to get the full context.</a:t>
            </a:r>
          </a:p>
          <a:p>
            <a:r>
              <a:rPr lang="en-US" baseline="0" dirty="0" smtClean="0"/>
              <a:t>What do you think: Note key words in both passages—clue to the meaning.</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7</a:t>
            </a:fld>
            <a:endParaRPr lang="en-US"/>
          </a:p>
        </p:txBody>
      </p:sp>
    </p:spTree>
    <p:extLst>
      <p:ext uri="{BB962C8B-B14F-4D97-AF65-F5344CB8AC3E}">
        <p14:creationId xmlns:p14="http://schemas.microsoft.com/office/powerpoint/2010/main" val="306176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focuses on structure</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8</a:t>
            </a:fld>
            <a:endParaRPr lang="en-US"/>
          </a:p>
        </p:txBody>
      </p:sp>
    </p:spTree>
    <p:extLst>
      <p:ext uri="{BB962C8B-B14F-4D97-AF65-F5344CB8AC3E}">
        <p14:creationId xmlns:p14="http://schemas.microsoft.com/office/powerpoint/2010/main" val="4178127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Keyword: randomly</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9</a:t>
            </a:fld>
            <a:endParaRPr lang="en-US"/>
          </a:p>
        </p:txBody>
      </p:sp>
    </p:spTree>
    <p:extLst>
      <p:ext uri="{BB962C8B-B14F-4D97-AF65-F5344CB8AC3E}">
        <p14:creationId xmlns:p14="http://schemas.microsoft.com/office/powerpoint/2010/main" val="580688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what passage seems to suggest the opposite of random?</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10</a:t>
            </a:fld>
            <a:endParaRPr lang="en-US"/>
          </a:p>
        </p:txBody>
      </p:sp>
    </p:spTree>
    <p:extLst>
      <p:ext uri="{BB962C8B-B14F-4D97-AF65-F5344CB8AC3E}">
        <p14:creationId xmlns:p14="http://schemas.microsoft.com/office/powerpoint/2010/main" val="1479899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Keyword: biological interest</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12</a:t>
            </a:fld>
            <a:endParaRPr lang="en-US"/>
          </a:p>
        </p:txBody>
      </p:sp>
    </p:spTree>
    <p:extLst>
      <p:ext uri="{BB962C8B-B14F-4D97-AF65-F5344CB8AC3E}">
        <p14:creationId xmlns:p14="http://schemas.microsoft.com/office/powerpoint/2010/main" val="3755401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a:t>
            </a:r>
            <a:r>
              <a:rPr lang="en-US" baseline="0" dirty="0" smtClean="0"/>
              <a:t> what is the item of biological interest? (</a:t>
            </a:r>
            <a:r>
              <a:rPr lang="en-US" dirty="0" smtClean="0"/>
              <a:t>2 chains)</a:t>
            </a:r>
            <a:endParaRPr lang="en-US" dirty="0"/>
          </a:p>
        </p:txBody>
      </p:sp>
      <p:sp>
        <p:nvSpPr>
          <p:cNvPr id="4" name="Slide Number Placeholder 3"/>
          <p:cNvSpPr>
            <a:spLocks noGrp="1"/>
          </p:cNvSpPr>
          <p:nvPr>
            <p:ph type="sldNum" sz="quarter" idx="10"/>
          </p:nvPr>
        </p:nvSpPr>
        <p:spPr/>
        <p:txBody>
          <a:bodyPr/>
          <a:lstStyle/>
          <a:p>
            <a:fld id="{633C0BEB-4874-4855-975B-314C3D752821}" type="slidenum">
              <a:rPr lang="en-US" smtClean="0"/>
              <a:t>13</a:t>
            </a:fld>
            <a:endParaRPr lang="en-US"/>
          </a:p>
        </p:txBody>
      </p:sp>
    </p:spTree>
    <p:extLst>
      <p:ext uri="{BB962C8B-B14F-4D97-AF65-F5344CB8AC3E}">
        <p14:creationId xmlns:p14="http://schemas.microsoft.com/office/powerpoint/2010/main" val="425903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157720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7B347C-E7CA-48D8-BCC9-4E26972FED72}"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409889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290133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24556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4024821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2830140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2826791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3913216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830444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361087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27188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7B347C-E7CA-48D8-BCC9-4E26972FED72}"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72411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7B347C-E7CA-48D8-BCC9-4E26972FED72}"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1553150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100390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704504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27B347C-E7CA-48D8-BCC9-4E26972FED72}" type="datetimeFigureOut">
              <a:rPr lang="en-US" smtClean="0"/>
              <a:t>9/27/2018</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2843123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27B347C-E7CA-48D8-BCC9-4E26972FED72}"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C93B4-C531-4D01-AB07-FD3FA30D8D8B}" type="slidenum">
              <a:rPr lang="en-US" smtClean="0"/>
              <a:t>‹#›</a:t>
            </a:fld>
            <a:endParaRPr lang="en-US"/>
          </a:p>
        </p:txBody>
      </p:sp>
    </p:spTree>
    <p:extLst>
      <p:ext uri="{BB962C8B-B14F-4D97-AF65-F5344CB8AC3E}">
        <p14:creationId xmlns:p14="http://schemas.microsoft.com/office/powerpoint/2010/main" val="330449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27B347C-E7CA-48D8-BCC9-4E26972FED72}" type="datetimeFigureOut">
              <a:rPr lang="en-US" smtClean="0"/>
              <a:t>9/27/2018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92C93B4-C531-4D01-AB07-FD3FA30D8D8B}" type="slidenum">
              <a:rPr lang="en-US" smtClean="0"/>
              <a:t>‹#›</a:t>
            </a:fld>
            <a:endParaRPr lang="en-US"/>
          </a:p>
        </p:txBody>
      </p:sp>
    </p:spTree>
    <p:extLst>
      <p:ext uri="{BB962C8B-B14F-4D97-AF65-F5344CB8AC3E}">
        <p14:creationId xmlns:p14="http://schemas.microsoft.com/office/powerpoint/2010/main" val="22981231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1</a:t>
            </a:r>
            <a:endParaRPr lang="en-US" dirty="0"/>
          </a:p>
        </p:txBody>
      </p:sp>
      <p:sp>
        <p:nvSpPr>
          <p:cNvPr id="3" name="Subtitle 2"/>
          <p:cNvSpPr>
            <a:spLocks noGrp="1"/>
          </p:cNvSpPr>
          <p:nvPr>
            <p:ph type="subTitle" idx="1"/>
          </p:nvPr>
        </p:nvSpPr>
        <p:spPr/>
        <p:txBody>
          <a:bodyPr/>
          <a:lstStyle/>
          <a:p>
            <a:r>
              <a:rPr lang="en-US" dirty="0" smtClean="0"/>
              <a:t>Reading comprehension </a:t>
            </a:r>
            <a:endParaRPr lang="en-US" dirty="0"/>
          </a:p>
        </p:txBody>
      </p:sp>
      <p:pic>
        <p:nvPicPr>
          <p:cNvPr id="1026" name="Picture 2" descr="Image result for book r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480" y="3212348"/>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39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1537" y="988278"/>
            <a:ext cx="6096000" cy="646331"/>
          </a:xfrm>
          <a:prstGeom prst="rect">
            <a:avLst/>
          </a:prstGeom>
        </p:spPr>
        <p:txBody>
          <a:bodyPr>
            <a:spAutoFit/>
          </a:bodyPr>
          <a:lstStyle/>
          <a:p>
            <a:r>
              <a:rPr lang="en-US" dirty="0">
                <a:latin typeface="MinionPro-Regular"/>
              </a:rPr>
              <a:t>To each sugar is attached a nitrogenous base, which</a:t>
            </a:r>
          </a:p>
          <a:p>
            <a:r>
              <a:rPr lang="en-US" dirty="0">
                <a:latin typeface="MinionPro-Regular"/>
              </a:rPr>
              <a:t>can be of four different types.</a:t>
            </a:r>
            <a:endParaRPr lang="en-US" dirty="0"/>
          </a:p>
        </p:txBody>
      </p:sp>
      <p:sp>
        <p:nvSpPr>
          <p:cNvPr id="3" name="Rectangle 2"/>
          <p:cNvSpPr/>
          <p:nvPr/>
        </p:nvSpPr>
        <p:spPr>
          <a:xfrm>
            <a:off x="2871537" y="2047056"/>
            <a:ext cx="6096000" cy="646331"/>
          </a:xfrm>
          <a:prstGeom prst="rect">
            <a:avLst/>
          </a:prstGeom>
        </p:spPr>
        <p:txBody>
          <a:bodyPr>
            <a:spAutoFit/>
          </a:bodyPr>
          <a:lstStyle/>
          <a:p>
            <a:r>
              <a:rPr lang="en-US" dirty="0">
                <a:latin typeface="MinionPro-Regular"/>
              </a:rPr>
              <a:t>So far as is known, the sequence of bases along the</a:t>
            </a:r>
          </a:p>
          <a:p>
            <a:r>
              <a:rPr lang="en-US" dirty="0">
                <a:latin typeface="MinionPro-Regular"/>
              </a:rPr>
              <a:t>chain is irregular.</a:t>
            </a:r>
            <a:endParaRPr lang="en-US" dirty="0"/>
          </a:p>
        </p:txBody>
      </p:sp>
      <p:sp>
        <p:nvSpPr>
          <p:cNvPr id="4" name="Rectangle 3"/>
          <p:cNvSpPr/>
          <p:nvPr/>
        </p:nvSpPr>
        <p:spPr>
          <a:xfrm>
            <a:off x="2871537" y="3105834"/>
            <a:ext cx="6096000" cy="923330"/>
          </a:xfrm>
          <a:prstGeom prst="rect">
            <a:avLst/>
          </a:prstGeom>
        </p:spPr>
        <p:txBody>
          <a:bodyPr>
            <a:spAutoFit/>
          </a:bodyPr>
          <a:lstStyle/>
          <a:p>
            <a:r>
              <a:rPr lang="en-US" dirty="0">
                <a:latin typeface="MinionPro-Regular"/>
              </a:rPr>
              <a:t>The bases are joined together in pairs, a single base</a:t>
            </a:r>
          </a:p>
          <a:p>
            <a:r>
              <a:rPr lang="en-US" dirty="0">
                <a:latin typeface="MinionPro-Regular"/>
              </a:rPr>
              <a:t>from one chain being hydrogen-bonded to a single</a:t>
            </a:r>
          </a:p>
          <a:p>
            <a:r>
              <a:rPr lang="en-US" dirty="0">
                <a:latin typeface="MinionPro-Regular"/>
              </a:rPr>
              <a:t>base from the other.</a:t>
            </a:r>
            <a:endParaRPr lang="en-US" dirty="0"/>
          </a:p>
        </p:txBody>
      </p:sp>
      <p:sp>
        <p:nvSpPr>
          <p:cNvPr id="5" name="Rectangle 4"/>
          <p:cNvSpPr/>
          <p:nvPr/>
        </p:nvSpPr>
        <p:spPr>
          <a:xfrm>
            <a:off x="2871537" y="4441611"/>
            <a:ext cx="6096000" cy="923330"/>
          </a:xfrm>
          <a:prstGeom prst="rect">
            <a:avLst/>
          </a:prstGeom>
        </p:spPr>
        <p:txBody>
          <a:bodyPr>
            <a:spAutoFit/>
          </a:bodyPr>
          <a:lstStyle/>
          <a:p>
            <a:r>
              <a:rPr lang="en-US" dirty="0">
                <a:latin typeface="MinionPro-Regular"/>
              </a:rPr>
              <a:t>One member of a pair must be a purine and the other</a:t>
            </a:r>
          </a:p>
          <a:p>
            <a:r>
              <a:rPr lang="en-US" dirty="0">
                <a:latin typeface="MinionPro-Regular"/>
              </a:rPr>
              <a:t>a pyrimidine in order to bridge between the two</a:t>
            </a:r>
          </a:p>
          <a:p>
            <a:r>
              <a:rPr lang="en-US" dirty="0">
                <a:latin typeface="MinionPro-Regular"/>
              </a:rPr>
              <a:t>chains.</a:t>
            </a:r>
            <a:endParaRPr lang="en-US" dirty="0"/>
          </a:p>
        </p:txBody>
      </p:sp>
      <p:sp>
        <p:nvSpPr>
          <p:cNvPr id="6" name="Rectangle 5"/>
          <p:cNvSpPr/>
          <p:nvPr/>
        </p:nvSpPr>
        <p:spPr>
          <a:xfrm>
            <a:off x="8967537" y="1934540"/>
            <a:ext cx="2983509" cy="2585323"/>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do</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ou</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hink?</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70142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23. A </a:t>
            </a:r>
            <a:r>
              <a:rPr lang="en-US" sz="2400" dirty="0"/>
              <a:t>student claims that nitrogenous bases pair</a:t>
            </a:r>
            <a:br>
              <a:rPr lang="en-US" sz="2400" dirty="0"/>
            </a:br>
            <a:r>
              <a:rPr lang="en-US" sz="2400" dirty="0"/>
              <a:t>randomly with one another. Which of the following</a:t>
            </a:r>
            <a:br>
              <a:rPr lang="en-US" sz="2400" dirty="0"/>
            </a:br>
            <a:r>
              <a:rPr lang="en-US" sz="2400" dirty="0"/>
              <a:t>statements in the passage contradicts the student’s</a:t>
            </a:r>
            <a:br>
              <a:rPr lang="en-US" sz="2400" dirty="0"/>
            </a:br>
            <a:r>
              <a:rPr lang="en-US" sz="2400" dirty="0"/>
              <a:t>claim?</a:t>
            </a:r>
          </a:p>
        </p:txBody>
      </p:sp>
      <p:sp>
        <p:nvSpPr>
          <p:cNvPr id="3" name="Content Placeholder 2"/>
          <p:cNvSpPr>
            <a:spLocks noGrp="1"/>
          </p:cNvSpPr>
          <p:nvPr>
            <p:ph idx="1"/>
          </p:nvPr>
        </p:nvSpPr>
        <p:spPr>
          <a:xfrm>
            <a:off x="849187" y="2269958"/>
            <a:ext cx="4499285" cy="3906252"/>
          </a:xfrm>
        </p:spPr>
        <p:txBody>
          <a:bodyPr/>
          <a:lstStyle/>
          <a:p>
            <a:pPr marL="0" indent="0">
              <a:buNone/>
            </a:pPr>
            <a:r>
              <a:rPr lang="en-US" dirty="0" smtClean="0"/>
              <a:t>A) Lines </a:t>
            </a:r>
            <a:r>
              <a:rPr lang="en-US" dirty="0"/>
              <a:t>5-6 (“To each . . . types</a:t>
            </a:r>
            <a:r>
              <a:rPr lang="en-US" dirty="0" smtClean="0"/>
              <a:t>”)</a:t>
            </a:r>
          </a:p>
          <a:p>
            <a:pPr marL="0" indent="0">
              <a:buNone/>
            </a:pPr>
            <a:r>
              <a:rPr lang="en-US" dirty="0" smtClean="0"/>
              <a:t>B</a:t>
            </a:r>
            <a:r>
              <a:rPr lang="en-US" dirty="0"/>
              <a:t>) Lines 9-10 (“So far . . . irregular”)</a:t>
            </a:r>
          </a:p>
          <a:p>
            <a:pPr marL="0" indent="0">
              <a:buNone/>
            </a:pPr>
            <a:r>
              <a:rPr lang="en-US" dirty="0"/>
              <a:t>C) Lines 23-25 (“The bases . . . other”)</a:t>
            </a:r>
          </a:p>
          <a:p>
            <a:pPr marL="0" indent="0">
              <a:buNone/>
            </a:pPr>
            <a:r>
              <a:rPr lang="en-US" dirty="0"/>
              <a:t>D) Lines 27-29 (“One member . . . chains”)</a:t>
            </a:r>
          </a:p>
        </p:txBody>
      </p:sp>
      <p:sp>
        <p:nvSpPr>
          <p:cNvPr id="4" name="Rounded Rectangle 3"/>
          <p:cNvSpPr/>
          <p:nvPr/>
        </p:nvSpPr>
        <p:spPr>
          <a:xfrm>
            <a:off x="849187" y="3898232"/>
            <a:ext cx="4499285" cy="8742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animal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3726" y="2269958"/>
            <a:ext cx="3899402" cy="2605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0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24. In </a:t>
            </a:r>
            <a:r>
              <a:rPr lang="en-US" sz="2800" dirty="0"/>
              <a:t>the second paragraph (lines 12-19), what do </a:t>
            </a:r>
            <a:r>
              <a:rPr lang="en-US" sz="2800" dirty="0" smtClean="0"/>
              <a:t>the authors </a:t>
            </a:r>
            <a:r>
              <a:rPr lang="en-US" sz="2800" dirty="0"/>
              <a:t>claim to be a feature of biological interest?</a:t>
            </a:r>
          </a:p>
        </p:txBody>
      </p:sp>
      <p:sp>
        <p:nvSpPr>
          <p:cNvPr id="4" name="Content Placeholder 3"/>
          <p:cNvSpPr>
            <a:spLocks noGrp="1"/>
          </p:cNvSpPr>
          <p:nvPr>
            <p:ph sz="half" idx="2"/>
          </p:nvPr>
        </p:nvSpPr>
        <p:spPr/>
        <p:txBody>
          <a:bodyPr/>
          <a:lstStyle/>
          <a:p>
            <a:r>
              <a:rPr lang="en-US" dirty="0" smtClean="0"/>
              <a:t>Don’t look at the answer choices yet.</a:t>
            </a:r>
          </a:p>
          <a:p>
            <a:r>
              <a:rPr lang="en-US" dirty="0" smtClean="0"/>
              <a:t>Go to the section mentioned in the passage and find the answer in your own words.</a:t>
            </a:r>
          </a:p>
          <a:p>
            <a:r>
              <a:rPr lang="en-US" dirty="0" smtClean="0"/>
              <a:t>What keywords should we look for in the passage?</a:t>
            </a:r>
            <a:endParaRPr lang="en-US" dirty="0"/>
          </a:p>
        </p:txBody>
      </p:sp>
      <p:sp>
        <p:nvSpPr>
          <p:cNvPr id="5" name="Rectangle 4"/>
          <p:cNvSpPr/>
          <p:nvPr/>
        </p:nvSpPr>
        <p:spPr>
          <a:xfrm>
            <a:off x="400986" y="2136303"/>
            <a:ext cx="5053330"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Finding</a:t>
            </a:r>
          </a:p>
          <a:p>
            <a:pPr algn="ctr"/>
            <a:r>
              <a:rPr lang="en-US" sz="5400" b="1" dirty="0" smtClean="0">
                <a:ln/>
                <a:solidFill>
                  <a:schemeClr val="accent4"/>
                </a:solidFill>
              </a:rPr>
              <a:t>concrete</a:t>
            </a:r>
          </a:p>
          <a:p>
            <a:pPr algn="ctr"/>
            <a:r>
              <a:rPr lang="en-US" sz="5400" b="1" cap="none" spc="0" dirty="0" smtClean="0">
                <a:ln/>
                <a:solidFill>
                  <a:schemeClr val="accent4"/>
                </a:solidFill>
                <a:effectLst/>
              </a:rPr>
              <a:t>information</a:t>
            </a:r>
            <a:endParaRPr lang="en-US" sz="5400" b="1" cap="none" spc="0" dirty="0">
              <a:ln/>
              <a:solidFill>
                <a:schemeClr val="accent4"/>
              </a:solidFill>
              <a:effectLst/>
            </a:endParaRPr>
          </a:p>
        </p:txBody>
      </p:sp>
    </p:spTree>
    <p:extLst>
      <p:ext uri="{BB962C8B-B14F-4D97-AF65-F5344CB8AC3E}">
        <p14:creationId xmlns:p14="http://schemas.microsoft.com/office/powerpoint/2010/main" val="289666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5916" y="1617112"/>
            <a:ext cx="6096000" cy="2308324"/>
          </a:xfrm>
          <a:prstGeom prst="rect">
            <a:avLst/>
          </a:prstGeom>
        </p:spPr>
        <p:txBody>
          <a:bodyPr>
            <a:spAutoFit/>
          </a:bodyPr>
          <a:lstStyle/>
          <a:p>
            <a:r>
              <a:rPr lang="en-US" dirty="0">
                <a:latin typeface="MinionPro-Regular"/>
              </a:rPr>
              <a:t>The first feature of our structure which is of</a:t>
            </a:r>
          </a:p>
          <a:p>
            <a:r>
              <a:rPr lang="en-US" dirty="0">
                <a:latin typeface="MinionPro-Regular"/>
              </a:rPr>
              <a:t>biological interest is that it consists not of one chain,</a:t>
            </a:r>
          </a:p>
          <a:p>
            <a:r>
              <a:rPr lang="en-US" dirty="0">
                <a:latin typeface="MinionPro-Regular"/>
              </a:rPr>
              <a:t>but of two. These two chains are both coiled around</a:t>
            </a:r>
          </a:p>
          <a:p>
            <a:r>
              <a:rPr lang="en-US" dirty="0">
                <a:latin typeface="MinionPro-Regular"/>
              </a:rPr>
              <a:t>a common fiber axis. It has often been assumed that</a:t>
            </a:r>
          </a:p>
          <a:p>
            <a:r>
              <a:rPr lang="en-US" dirty="0">
                <a:latin typeface="MinionPro-Regular"/>
              </a:rPr>
              <a:t>since there was only one chain in the chemical</a:t>
            </a:r>
          </a:p>
          <a:p>
            <a:r>
              <a:rPr lang="en-US" dirty="0">
                <a:latin typeface="MinionPro-Regular"/>
              </a:rPr>
              <a:t>formula there would only be one in the structural</a:t>
            </a:r>
          </a:p>
          <a:p>
            <a:r>
              <a:rPr lang="en-US" dirty="0">
                <a:latin typeface="MinionPro-Regular"/>
              </a:rPr>
              <a:t>unit. However, the density, taken with the X-ray</a:t>
            </a:r>
          </a:p>
          <a:p>
            <a:r>
              <a:rPr lang="en-US" dirty="0">
                <a:latin typeface="MinionPro-Regular"/>
              </a:rPr>
              <a:t>evidence, suggests very strongly that there are two.</a:t>
            </a:r>
            <a:endParaRPr lang="en-US" dirty="0"/>
          </a:p>
        </p:txBody>
      </p:sp>
      <p:sp>
        <p:nvSpPr>
          <p:cNvPr id="3" name="Rectangle 2"/>
          <p:cNvSpPr/>
          <p:nvPr/>
        </p:nvSpPr>
        <p:spPr>
          <a:xfrm>
            <a:off x="8863426" y="2771274"/>
            <a:ext cx="2983509" cy="2585323"/>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do</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ou</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hink?</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4038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24. In </a:t>
            </a:r>
            <a:r>
              <a:rPr lang="en-US" sz="2800" dirty="0"/>
              <a:t>the second paragraph (lines 12-19), what do </a:t>
            </a:r>
            <a:r>
              <a:rPr lang="en-US" sz="2800" dirty="0" smtClean="0"/>
              <a:t>the authors </a:t>
            </a:r>
            <a:r>
              <a:rPr lang="en-US" sz="2800" dirty="0"/>
              <a:t>claim to be a feature of biological interest?</a:t>
            </a:r>
          </a:p>
        </p:txBody>
      </p:sp>
      <p:sp>
        <p:nvSpPr>
          <p:cNvPr id="4" name="Content Placeholder 3"/>
          <p:cNvSpPr>
            <a:spLocks noGrp="1"/>
          </p:cNvSpPr>
          <p:nvPr>
            <p:ph sz="half" idx="2"/>
          </p:nvPr>
        </p:nvSpPr>
        <p:spPr>
          <a:xfrm>
            <a:off x="833840" y="2310063"/>
            <a:ext cx="4396341" cy="3946274"/>
          </a:xfrm>
        </p:spPr>
        <p:txBody>
          <a:bodyPr/>
          <a:lstStyle/>
          <a:p>
            <a:pPr marL="0" indent="0">
              <a:buNone/>
            </a:pPr>
            <a:r>
              <a:rPr lang="en-US" dirty="0"/>
              <a:t>A) The chemical formula of DNA</a:t>
            </a:r>
          </a:p>
          <a:p>
            <a:pPr marL="0" indent="0">
              <a:buNone/>
            </a:pPr>
            <a:r>
              <a:rPr lang="en-US" dirty="0"/>
              <a:t>B) The common fiber axis</a:t>
            </a:r>
          </a:p>
          <a:p>
            <a:pPr marL="0" indent="0">
              <a:buNone/>
            </a:pPr>
            <a:r>
              <a:rPr lang="en-US" dirty="0"/>
              <a:t>C) The X-ray evidence</a:t>
            </a:r>
          </a:p>
          <a:p>
            <a:pPr marL="0" indent="0">
              <a:buNone/>
            </a:pPr>
            <a:r>
              <a:rPr lang="en-US" dirty="0"/>
              <a:t>D) DNA consisting of two chains</a:t>
            </a:r>
          </a:p>
        </p:txBody>
      </p:sp>
      <p:sp>
        <p:nvSpPr>
          <p:cNvPr id="3" name="Rounded Rectangle 2"/>
          <p:cNvSpPr/>
          <p:nvPr/>
        </p:nvSpPr>
        <p:spPr>
          <a:xfrm>
            <a:off x="770021" y="3505200"/>
            <a:ext cx="3994484" cy="4652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animal rea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8819" y="2019355"/>
            <a:ext cx="3882645" cy="309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0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25. The </a:t>
            </a:r>
            <a:r>
              <a:rPr lang="en-US" sz="2400" dirty="0"/>
              <a:t>authors’ main purpose of including the</a:t>
            </a:r>
            <a:br>
              <a:rPr lang="en-US" sz="2400" dirty="0"/>
            </a:br>
            <a:r>
              <a:rPr lang="en-US" sz="2400" dirty="0"/>
              <a:t>information about X-ray evidence and density is to</a:t>
            </a:r>
          </a:p>
        </p:txBody>
      </p:sp>
      <p:sp>
        <p:nvSpPr>
          <p:cNvPr id="4" name="Content Placeholder 3"/>
          <p:cNvSpPr>
            <a:spLocks noGrp="1"/>
          </p:cNvSpPr>
          <p:nvPr>
            <p:ph sz="half" idx="2"/>
          </p:nvPr>
        </p:nvSpPr>
        <p:spPr/>
        <p:txBody>
          <a:bodyPr/>
          <a:lstStyle/>
          <a:p>
            <a:r>
              <a:rPr lang="en-US" dirty="0" smtClean="0"/>
              <a:t>Scan the passage to find the relevant information.</a:t>
            </a:r>
          </a:p>
          <a:p>
            <a:r>
              <a:rPr lang="en-US" dirty="0" smtClean="0"/>
              <a:t>Read the sentences surrounding the reference. </a:t>
            </a:r>
          </a:p>
          <a:p>
            <a:r>
              <a:rPr lang="en-US" dirty="0" smtClean="0"/>
              <a:t>Ask yourself how the information relates to the main idea of the passage and that particular paragraph.</a:t>
            </a:r>
            <a:endParaRPr lang="en-US" dirty="0"/>
          </a:p>
        </p:txBody>
      </p:sp>
      <p:sp>
        <p:nvSpPr>
          <p:cNvPr id="5" name="Rectangle 4"/>
          <p:cNvSpPr/>
          <p:nvPr/>
        </p:nvSpPr>
        <p:spPr>
          <a:xfrm>
            <a:off x="400986" y="2136303"/>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“purpose”</a:t>
            </a:r>
          </a:p>
          <a:p>
            <a:pPr algn="ctr"/>
            <a:r>
              <a:rPr lang="en-US" sz="5400" b="1" cap="none" spc="0" dirty="0" smtClean="0">
                <a:ln/>
                <a:solidFill>
                  <a:schemeClr val="accent4"/>
                </a:solidFill>
                <a:effectLst/>
              </a:rPr>
              <a:t>questions</a:t>
            </a:r>
            <a:endParaRPr lang="en-US" sz="5400" b="1" cap="none" spc="0" dirty="0">
              <a:ln/>
              <a:solidFill>
                <a:schemeClr val="accent4"/>
              </a:solidFill>
              <a:effectLst/>
            </a:endParaRPr>
          </a:p>
        </p:txBody>
      </p:sp>
    </p:spTree>
    <p:extLst>
      <p:ext uri="{BB962C8B-B14F-4D97-AF65-F5344CB8AC3E}">
        <p14:creationId xmlns:p14="http://schemas.microsoft.com/office/powerpoint/2010/main" val="87570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221" y="3155558"/>
            <a:ext cx="6096000" cy="1477328"/>
          </a:xfrm>
          <a:prstGeom prst="rect">
            <a:avLst/>
          </a:prstGeom>
        </p:spPr>
        <p:txBody>
          <a:bodyPr>
            <a:spAutoFit/>
          </a:bodyPr>
          <a:lstStyle/>
          <a:p>
            <a:r>
              <a:rPr lang="en-US" dirty="0">
                <a:latin typeface="MinionPro-Regular"/>
              </a:rPr>
              <a:t>It has often been assumed that</a:t>
            </a:r>
          </a:p>
          <a:p>
            <a:r>
              <a:rPr lang="en-US" dirty="0">
                <a:latin typeface="MinionPro-Regular"/>
              </a:rPr>
              <a:t>since there was only one chain in the chemical</a:t>
            </a:r>
          </a:p>
          <a:p>
            <a:r>
              <a:rPr lang="en-US" dirty="0">
                <a:latin typeface="MinionPro-Regular"/>
              </a:rPr>
              <a:t>formula there would only be one in the structural</a:t>
            </a:r>
          </a:p>
          <a:p>
            <a:r>
              <a:rPr lang="en-US" dirty="0">
                <a:latin typeface="MinionPro-Regular"/>
              </a:rPr>
              <a:t>unit. However, the density, taken with the X-ray</a:t>
            </a:r>
          </a:p>
          <a:p>
            <a:r>
              <a:rPr lang="en-US" dirty="0">
                <a:latin typeface="MinionPro-Regular"/>
              </a:rPr>
              <a:t>evidence, suggests very strongly that there are two.</a:t>
            </a:r>
            <a:endParaRPr lang="en-US" dirty="0"/>
          </a:p>
        </p:txBody>
      </p:sp>
      <p:sp>
        <p:nvSpPr>
          <p:cNvPr id="3" name="Rectangle 2"/>
          <p:cNvSpPr/>
          <p:nvPr/>
        </p:nvSpPr>
        <p:spPr>
          <a:xfrm>
            <a:off x="589905" y="288303"/>
            <a:ext cx="7250703" cy="2585323"/>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Scan the passage </a:t>
            </a:r>
          </a:p>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and find a reference </a:t>
            </a:r>
          </a:p>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to x-rays…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p:cNvSpPr txBox="1"/>
          <p:nvPr/>
        </p:nvSpPr>
        <p:spPr>
          <a:xfrm>
            <a:off x="7122695" y="3155558"/>
            <a:ext cx="4347411" cy="1477328"/>
          </a:xfrm>
          <a:prstGeom prst="rect">
            <a:avLst/>
          </a:prstGeom>
          <a:noFill/>
        </p:spPr>
        <p:txBody>
          <a:bodyPr wrap="square" rtlCol="0">
            <a:spAutoFit/>
          </a:bodyPr>
          <a:lstStyle/>
          <a:p>
            <a:r>
              <a:rPr lang="en-US" dirty="0" smtClean="0"/>
              <a:t>Ask yourself…</a:t>
            </a:r>
          </a:p>
          <a:p>
            <a:pPr marL="285750" indent="-285750">
              <a:buFont typeface="Arial" panose="020B0604020202020204" pitchFamily="34" charset="0"/>
              <a:buChar char="•"/>
            </a:pPr>
            <a:r>
              <a:rPr lang="en-US" dirty="0" smtClean="0"/>
              <a:t>What is the main idea/topic of this paragraph?</a:t>
            </a:r>
          </a:p>
          <a:p>
            <a:pPr marL="285750" indent="-285750">
              <a:buFont typeface="Arial" panose="020B0604020202020204" pitchFamily="34" charset="0"/>
              <a:buChar char="•"/>
            </a:pPr>
            <a:r>
              <a:rPr lang="en-US" dirty="0" smtClean="0"/>
              <a:t>How does the reference to x-rays relate to that?</a:t>
            </a:r>
            <a:endParaRPr lang="en-US" dirty="0"/>
          </a:p>
        </p:txBody>
      </p:sp>
    </p:spTree>
    <p:extLst>
      <p:ext uri="{BB962C8B-B14F-4D97-AF65-F5344CB8AC3E}">
        <p14:creationId xmlns:p14="http://schemas.microsoft.com/office/powerpoint/2010/main" val="1912219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25. The </a:t>
            </a:r>
            <a:r>
              <a:rPr lang="en-US" sz="2400" dirty="0"/>
              <a:t>authors’ main purpose of including the</a:t>
            </a:r>
            <a:br>
              <a:rPr lang="en-US" sz="2400" dirty="0"/>
            </a:br>
            <a:r>
              <a:rPr lang="en-US" sz="2400" dirty="0"/>
              <a:t>information about X-ray evidence and density is to</a:t>
            </a:r>
          </a:p>
        </p:txBody>
      </p:sp>
      <p:sp>
        <p:nvSpPr>
          <p:cNvPr id="4" name="Content Placeholder 3"/>
          <p:cNvSpPr>
            <a:spLocks noGrp="1"/>
          </p:cNvSpPr>
          <p:nvPr>
            <p:ph sz="half" idx="2"/>
          </p:nvPr>
        </p:nvSpPr>
        <p:spPr>
          <a:xfrm>
            <a:off x="809777" y="1853248"/>
            <a:ext cx="4396341" cy="4200245"/>
          </a:xfrm>
        </p:spPr>
        <p:txBody>
          <a:bodyPr>
            <a:normAutofit/>
          </a:bodyPr>
          <a:lstStyle/>
          <a:p>
            <a:pPr marL="0" indent="0">
              <a:buNone/>
            </a:pPr>
            <a:r>
              <a:rPr lang="en-US" dirty="0"/>
              <a:t>A) establish that DNA is the molecule that </a:t>
            </a:r>
            <a:r>
              <a:rPr lang="en-US" dirty="0" smtClean="0"/>
              <a:t>carries the </a:t>
            </a:r>
            <a:r>
              <a:rPr lang="en-US" dirty="0"/>
              <a:t>genetic information.</a:t>
            </a:r>
          </a:p>
          <a:p>
            <a:pPr marL="0" indent="0">
              <a:buNone/>
            </a:pPr>
            <a:r>
              <a:rPr lang="en-US" dirty="0"/>
              <a:t>B) present an alternate hypothesis about </a:t>
            </a:r>
            <a:r>
              <a:rPr lang="en-US" dirty="0" smtClean="0"/>
              <a:t>the composition </a:t>
            </a:r>
            <a:r>
              <a:rPr lang="en-US" dirty="0"/>
              <a:t>of a nucleotide.</a:t>
            </a:r>
          </a:p>
          <a:p>
            <a:pPr marL="0" indent="0">
              <a:buNone/>
            </a:pPr>
            <a:r>
              <a:rPr lang="en-US" dirty="0"/>
              <a:t>C) provide support for the authors’ claim about </a:t>
            </a:r>
            <a:r>
              <a:rPr lang="en-US" dirty="0" smtClean="0"/>
              <a:t>the number </a:t>
            </a:r>
            <a:r>
              <a:rPr lang="en-US" dirty="0"/>
              <a:t>of chains in a molecule of DNA.</a:t>
            </a:r>
          </a:p>
          <a:p>
            <a:pPr marL="0" indent="0">
              <a:buNone/>
            </a:pPr>
            <a:r>
              <a:rPr lang="en-US" dirty="0"/>
              <a:t>D) confirm the relationship between the density </a:t>
            </a:r>
            <a:r>
              <a:rPr lang="en-US" dirty="0" smtClean="0"/>
              <a:t>of DNA </a:t>
            </a:r>
            <a:r>
              <a:rPr lang="en-US" dirty="0"/>
              <a:t>and the known chemical formula of DNA.</a:t>
            </a:r>
          </a:p>
        </p:txBody>
      </p:sp>
      <p:sp>
        <p:nvSpPr>
          <p:cNvPr id="3" name="Rounded Rectangle 2"/>
          <p:cNvSpPr/>
          <p:nvPr/>
        </p:nvSpPr>
        <p:spPr>
          <a:xfrm>
            <a:off x="809777" y="3489158"/>
            <a:ext cx="4396341" cy="10106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Image result for animal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8948" y="2339311"/>
            <a:ext cx="3145423" cy="2085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76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26. Based </a:t>
            </a:r>
            <a:r>
              <a:rPr lang="en-US" sz="2400" dirty="0"/>
              <a:t>on the passage, the authors’ statement “If a</a:t>
            </a:r>
            <a:br>
              <a:rPr lang="en-US" sz="2400" dirty="0"/>
            </a:br>
            <a:r>
              <a:rPr lang="en-US" sz="2400" dirty="0"/>
              <a:t>pair consisted of two purines, for example, there</a:t>
            </a:r>
            <a:br>
              <a:rPr lang="en-US" sz="2400" dirty="0"/>
            </a:br>
            <a:r>
              <a:rPr lang="en-US" sz="2400" dirty="0"/>
              <a:t>would not be room for it” (lines 29-30) implies that a</a:t>
            </a:r>
            <a:br>
              <a:rPr lang="en-US" sz="2400" dirty="0"/>
            </a:br>
            <a:r>
              <a:rPr lang="en-US" sz="2400" dirty="0"/>
              <a:t>pair</a:t>
            </a:r>
          </a:p>
        </p:txBody>
      </p:sp>
      <p:sp>
        <p:nvSpPr>
          <p:cNvPr id="4" name="Content Placeholder 3"/>
          <p:cNvSpPr>
            <a:spLocks noGrp="1"/>
          </p:cNvSpPr>
          <p:nvPr>
            <p:ph sz="half" idx="2"/>
          </p:nvPr>
        </p:nvSpPr>
        <p:spPr/>
        <p:txBody>
          <a:bodyPr/>
          <a:lstStyle/>
          <a:p>
            <a:r>
              <a:rPr lang="en-US" dirty="0" smtClean="0"/>
              <a:t>First, think about what the statement referenced implies about the subject of the sentence.</a:t>
            </a:r>
          </a:p>
          <a:p>
            <a:r>
              <a:rPr lang="en-US" dirty="0" smtClean="0"/>
              <a:t>Look back at the passage for any additional information you may need.</a:t>
            </a:r>
          </a:p>
          <a:p>
            <a:r>
              <a:rPr lang="en-US" dirty="0" smtClean="0"/>
              <a:t>Read the question carefully to know what it is asking.</a:t>
            </a:r>
          </a:p>
          <a:p>
            <a:r>
              <a:rPr lang="en-US" dirty="0" smtClean="0"/>
              <a:t>Cross out any answer choices that seem illogical first.</a:t>
            </a:r>
            <a:endParaRPr lang="en-US" dirty="0"/>
          </a:p>
        </p:txBody>
      </p:sp>
      <p:sp>
        <p:nvSpPr>
          <p:cNvPr id="5" name="Rectangle 4"/>
          <p:cNvSpPr/>
          <p:nvPr/>
        </p:nvSpPr>
        <p:spPr>
          <a:xfrm>
            <a:off x="400986" y="2136303"/>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“implied”</a:t>
            </a:r>
          </a:p>
          <a:p>
            <a:pPr algn="ctr"/>
            <a:r>
              <a:rPr lang="en-US" sz="5400" b="1" cap="none" spc="0" dirty="0" smtClean="0">
                <a:ln/>
                <a:solidFill>
                  <a:schemeClr val="accent4"/>
                </a:solidFill>
                <a:effectLst/>
              </a:rPr>
              <a:t>questions</a:t>
            </a:r>
            <a:endParaRPr lang="en-US" sz="5400" b="1" cap="none" spc="0" dirty="0">
              <a:ln/>
              <a:solidFill>
                <a:schemeClr val="accent4"/>
              </a:solidFill>
              <a:effectLst/>
            </a:endParaRPr>
          </a:p>
        </p:txBody>
      </p:sp>
    </p:spTree>
    <p:extLst>
      <p:ext uri="{BB962C8B-B14F-4D97-AF65-F5344CB8AC3E}">
        <p14:creationId xmlns:p14="http://schemas.microsoft.com/office/powerpoint/2010/main" val="313605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6232" y="2443825"/>
            <a:ext cx="6096000" cy="1200329"/>
          </a:xfrm>
          <a:prstGeom prst="rect">
            <a:avLst/>
          </a:prstGeom>
        </p:spPr>
        <p:txBody>
          <a:bodyPr>
            <a:spAutoFit/>
          </a:bodyPr>
          <a:lstStyle/>
          <a:p>
            <a:r>
              <a:rPr lang="en-US" dirty="0">
                <a:latin typeface="MinionPro-Regular"/>
              </a:rPr>
              <a:t>One member of a pair must be a purine and the other</a:t>
            </a:r>
          </a:p>
          <a:p>
            <a:r>
              <a:rPr lang="en-US" dirty="0">
                <a:latin typeface="MinionPro-Regular"/>
              </a:rPr>
              <a:t>a pyrimidine in order to bridge between the two</a:t>
            </a:r>
          </a:p>
          <a:p>
            <a:r>
              <a:rPr lang="en-US" dirty="0">
                <a:latin typeface="MinionPro-Regular"/>
              </a:rPr>
              <a:t>chains. If a pair consisted of two purines, for</a:t>
            </a:r>
          </a:p>
          <a:p>
            <a:r>
              <a:rPr lang="en-US" dirty="0">
                <a:latin typeface="MinionPro-Regular"/>
              </a:rPr>
              <a:t>example, there would not be room for it.</a:t>
            </a:r>
            <a:endParaRPr lang="en-US" dirty="0"/>
          </a:p>
        </p:txBody>
      </p:sp>
      <p:sp>
        <p:nvSpPr>
          <p:cNvPr id="3" name="Rectangle 2"/>
          <p:cNvSpPr/>
          <p:nvPr/>
        </p:nvSpPr>
        <p:spPr>
          <a:xfrm>
            <a:off x="8863426" y="2771274"/>
            <a:ext cx="2983509" cy="2585323"/>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do</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ou</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hink?</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14523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you read…</a:t>
            </a:r>
            <a:endParaRPr lang="en-US" dirty="0"/>
          </a:p>
        </p:txBody>
      </p:sp>
      <p:sp>
        <p:nvSpPr>
          <p:cNvPr id="3" name="Content Placeholder 2"/>
          <p:cNvSpPr>
            <a:spLocks noGrp="1"/>
          </p:cNvSpPr>
          <p:nvPr>
            <p:ph idx="1"/>
          </p:nvPr>
        </p:nvSpPr>
        <p:spPr/>
        <p:txBody>
          <a:bodyPr/>
          <a:lstStyle/>
          <a:p>
            <a:r>
              <a:rPr lang="en-US" dirty="0" smtClean="0"/>
              <a:t>Circle any key terms</a:t>
            </a:r>
          </a:p>
          <a:p>
            <a:r>
              <a:rPr lang="en-US" dirty="0" smtClean="0"/>
              <a:t>Jot notes in the margins about what is in each paragraph</a:t>
            </a:r>
          </a:p>
          <a:p>
            <a:r>
              <a:rPr lang="en-US" dirty="0" smtClean="0"/>
              <a:t>Mark any places where the author expresses an opinion</a:t>
            </a:r>
            <a:endParaRPr lang="en-US" dirty="0"/>
          </a:p>
        </p:txBody>
      </p:sp>
      <p:pic>
        <p:nvPicPr>
          <p:cNvPr id="3074" name="Picture 2" descr="Image result for pencil wri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1601" y="3804072"/>
            <a:ext cx="2440572" cy="2444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26. Based </a:t>
            </a:r>
            <a:r>
              <a:rPr lang="en-US" sz="2400" dirty="0"/>
              <a:t>on the passage, the authors’ statement “If a</a:t>
            </a:r>
            <a:br>
              <a:rPr lang="en-US" sz="2400" dirty="0"/>
            </a:br>
            <a:r>
              <a:rPr lang="en-US" sz="2400" dirty="0"/>
              <a:t>pair consisted of two purines, for example, there</a:t>
            </a:r>
            <a:br>
              <a:rPr lang="en-US" sz="2400" dirty="0"/>
            </a:br>
            <a:r>
              <a:rPr lang="en-US" sz="2400" dirty="0"/>
              <a:t>would not be room for it” (lines 29-30) implies that a</a:t>
            </a:r>
            <a:br>
              <a:rPr lang="en-US" sz="2400" dirty="0"/>
            </a:br>
            <a:r>
              <a:rPr lang="en-US" sz="2400" dirty="0"/>
              <a:t>pair</a:t>
            </a:r>
          </a:p>
        </p:txBody>
      </p:sp>
      <p:sp>
        <p:nvSpPr>
          <p:cNvPr id="4" name="Content Placeholder 3"/>
          <p:cNvSpPr>
            <a:spLocks noGrp="1"/>
          </p:cNvSpPr>
          <p:nvPr>
            <p:ph sz="half" idx="2"/>
          </p:nvPr>
        </p:nvSpPr>
        <p:spPr>
          <a:xfrm>
            <a:off x="761651" y="2176408"/>
            <a:ext cx="4396341" cy="4200245"/>
          </a:xfrm>
        </p:spPr>
        <p:txBody>
          <a:bodyPr>
            <a:normAutofit/>
          </a:bodyPr>
          <a:lstStyle/>
          <a:p>
            <a:pPr marL="0" indent="0">
              <a:buNone/>
            </a:pPr>
            <a:r>
              <a:rPr lang="en-US" dirty="0"/>
              <a:t>A) of purines would be larger than the </a:t>
            </a:r>
            <a:r>
              <a:rPr lang="en-US" dirty="0" smtClean="0"/>
              <a:t>space between </a:t>
            </a:r>
            <a:r>
              <a:rPr lang="en-US" dirty="0"/>
              <a:t>a sugar and a phosphate group.</a:t>
            </a:r>
          </a:p>
          <a:p>
            <a:pPr marL="0" indent="0">
              <a:buNone/>
            </a:pPr>
            <a:r>
              <a:rPr lang="en-US" dirty="0"/>
              <a:t>B) of purines would be larger than a pair </a:t>
            </a:r>
            <a:r>
              <a:rPr lang="en-US" dirty="0" smtClean="0"/>
              <a:t>consisting of </a:t>
            </a:r>
            <a:r>
              <a:rPr lang="en-US" dirty="0"/>
              <a:t>a purine and a pyrimidine.</a:t>
            </a:r>
          </a:p>
          <a:p>
            <a:pPr marL="0" indent="0">
              <a:buNone/>
            </a:pPr>
            <a:r>
              <a:rPr lang="en-US" dirty="0"/>
              <a:t>C) of pyrimidines would be larger than a pair </a:t>
            </a:r>
            <a:r>
              <a:rPr lang="en-US" dirty="0" smtClean="0"/>
              <a:t>of purines.</a:t>
            </a:r>
          </a:p>
          <a:p>
            <a:pPr marL="0" indent="0">
              <a:buNone/>
            </a:pPr>
            <a:r>
              <a:rPr lang="en-US" dirty="0" smtClean="0"/>
              <a:t>D) consisting of a purine and a pyrimidine would be larger </a:t>
            </a:r>
            <a:r>
              <a:rPr lang="en-US" dirty="0"/>
              <a:t>than a pair of pyrimidines.</a:t>
            </a:r>
          </a:p>
        </p:txBody>
      </p:sp>
      <p:cxnSp>
        <p:nvCxnSpPr>
          <p:cNvPr id="6" name="Straight Connector 5"/>
          <p:cNvCxnSpPr/>
          <p:nvPr/>
        </p:nvCxnSpPr>
        <p:spPr>
          <a:xfrm>
            <a:off x="6320589" y="1580147"/>
            <a:ext cx="1965158"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761651" y="1989221"/>
            <a:ext cx="537760" cy="160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46111" y="3986463"/>
            <a:ext cx="797678" cy="561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631692" y="4620084"/>
            <a:ext cx="797678" cy="56147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646111" y="3136232"/>
            <a:ext cx="4383089" cy="8502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animal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242" y="2626780"/>
            <a:ext cx="4362617" cy="229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32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27. The </a:t>
            </a:r>
            <a:r>
              <a:rPr lang="en-US" sz="2400" dirty="0"/>
              <a:t>authors’ use of the words “exact,” “specific,” and</a:t>
            </a:r>
            <a:br>
              <a:rPr lang="en-US" sz="2400" dirty="0"/>
            </a:br>
            <a:r>
              <a:rPr lang="en-US" sz="2400" dirty="0"/>
              <a:t>“complement” in lines 47-49 in the final paragraph</a:t>
            </a:r>
            <a:br>
              <a:rPr lang="en-US" sz="2400" dirty="0"/>
            </a:br>
            <a:r>
              <a:rPr lang="en-US" sz="2400" dirty="0"/>
              <a:t>functions mainly to</a:t>
            </a:r>
          </a:p>
        </p:txBody>
      </p:sp>
      <p:sp>
        <p:nvSpPr>
          <p:cNvPr id="4" name="Content Placeholder 3"/>
          <p:cNvSpPr>
            <a:spLocks noGrp="1"/>
          </p:cNvSpPr>
          <p:nvPr>
            <p:ph sz="half" idx="2"/>
          </p:nvPr>
        </p:nvSpPr>
        <p:spPr/>
        <p:txBody>
          <a:bodyPr/>
          <a:lstStyle/>
          <a:p>
            <a:r>
              <a:rPr lang="en-US" dirty="0" smtClean="0"/>
              <a:t>Similar to “purpose” questions, but more specific.</a:t>
            </a:r>
          </a:p>
          <a:p>
            <a:r>
              <a:rPr lang="en-US" dirty="0" smtClean="0"/>
              <a:t>Don’t look at the answer choices.</a:t>
            </a:r>
          </a:p>
          <a:p>
            <a:r>
              <a:rPr lang="en-US" dirty="0" smtClean="0"/>
              <a:t>Go to the section referenced.</a:t>
            </a:r>
          </a:p>
          <a:p>
            <a:r>
              <a:rPr lang="en-US" dirty="0" smtClean="0"/>
              <a:t>Think about the main idea/topic of the paragraph.</a:t>
            </a:r>
          </a:p>
          <a:p>
            <a:r>
              <a:rPr lang="en-US" dirty="0" smtClean="0"/>
              <a:t>Ask yourself how the sentence contributes to that main idea.</a:t>
            </a:r>
          </a:p>
          <a:p>
            <a:r>
              <a:rPr lang="en-US" dirty="0" smtClean="0"/>
              <a:t>Then, then, ask yourself how these words contribute to the sentence’s purpose.</a:t>
            </a:r>
            <a:endParaRPr lang="en-US" dirty="0"/>
          </a:p>
        </p:txBody>
      </p:sp>
      <p:sp>
        <p:nvSpPr>
          <p:cNvPr id="5" name="Rectangle 4"/>
          <p:cNvSpPr/>
          <p:nvPr/>
        </p:nvSpPr>
        <p:spPr>
          <a:xfrm>
            <a:off x="400986" y="2136303"/>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“function”</a:t>
            </a:r>
          </a:p>
          <a:p>
            <a:pPr algn="ctr"/>
            <a:r>
              <a:rPr lang="en-US" sz="5400" b="1" cap="none" spc="0" dirty="0" smtClean="0">
                <a:ln/>
                <a:solidFill>
                  <a:schemeClr val="accent4"/>
                </a:solidFill>
                <a:effectLst/>
              </a:rPr>
              <a:t>questions</a:t>
            </a:r>
            <a:endParaRPr lang="en-US" sz="5400" b="1" cap="none" spc="0" dirty="0">
              <a:ln/>
              <a:solidFill>
                <a:schemeClr val="accent4"/>
              </a:solidFill>
              <a:effectLst/>
            </a:endParaRPr>
          </a:p>
        </p:txBody>
      </p:sp>
    </p:spTree>
    <p:extLst>
      <p:ext uri="{BB962C8B-B14F-4D97-AF65-F5344CB8AC3E}">
        <p14:creationId xmlns:p14="http://schemas.microsoft.com/office/powerpoint/2010/main" val="35617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7010" y="1739569"/>
            <a:ext cx="6096000" cy="2031325"/>
          </a:xfrm>
          <a:prstGeom prst="rect">
            <a:avLst/>
          </a:prstGeom>
        </p:spPr>
        <p:txBody>
          <a:bodyPr>
            <a:spAutoFit/>
          </a:bodyPr>
          <a:lstStyle/>
          <a:p>
            <a:r>
              <a:rPr lang="en-US" dirty="0">
                <a:latin typeface="MinionPro-Regular"/>
              </a:rPr>
              <a:t>If the actual order of the bases</a:t>
            </a:r>
          </a:p>
          <a:p>
            <a:r>
              <a:rPr lang="en-US" dirty="0">
                <a:latin typeface="MinionPro-Regular"/>
              </a:rPr>
              <a:t>on one of the pair of chains were given, one could</a:t>
            </a:r>
          </a:p>
          <a:p>
            <a:r>
              <a:rPr lang="en-US" dirty="0">
                <a:latin typeface="MinionPro-Regular"/>
              </a:rPr>
              <a:t>write down the exact order of the bases on the other</a:t>
            </a:r>
          </a:p>
          <a:p>
            <a:r>
              <a:rPr lang="en-US" dirty="0">
                <a:latin typeface="MinionPro-Regular"/>
              </a:rPr>
              <a:t>one, because of the specific pairing. Thus one chain</a:t>
            </a:r>
          </a:p>
          <a:p>
            <a:r>
              <a:rPr lang="en-US" dirty="0">
                <a:latin typeface="MinionPro-Regular"/>
              </a:rPr>
              <a:t>is, as it were, the complement of the other, and it is</a:t>
            </a:r>
          </a:p>
          <a:p>
            <a:r>
              <a:rPr lang="en-US" dirty="0">
                <a:latin typeface="MinionPro-Regular"/>
              </a:rPr>
              <a:t>this feature which suggests how the deoxyribonucleic</a:t>
            </a:r>
          </a:p>
          <a:p>
            <a:r>
              <a:rPr lang="en-US" dirty="0">
                <a:latin typeface="MinionPro-Regular"/>
              </a:rPr>
              <a:t>acid molecule might duplicate itself.</a:t>
            </a:r>
            <a:endParaRPr lang="en-US" dirty="0"/>
          </a:p>
        </p:txBody>
      </p:sp>
      <p:sp>
        <p:nvSpPr>
          <p:cNvPr id="3" name="TextBox 2"/>
          <p:cNvSpPr txBox="1"/>
          <p:nvPr/>
        </p:nvSpPr>
        <p:spPr>
          <a:xfrm>
            <a:off x="7243010" y="1739569"/>
            <a:ext cx="3705727"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What is the main topic of the paragraph?</a:t>
            </a:r>
          </a:p>
          <a:p>
            <a:pPr marL="285750" indent="-285750">
              <a:buFont typeface="Arial" panose="020B0604020202020204" pitchFamily="34" charset="0"/>
              <a:buChar char="•"/>
            </a:pPr>
            <a:r>
              <a:rPr lang="en-US" dirty="0" smtClean="0"/>
              <a:t>How do these sentences relate to that idea?</a:t>
            </a:r>
          </a:p>
          <a:p>
            <a:pPr marL="285750" indent="-285750">
              <a:buFont typeface="Arial" panose="020B0604020202020204" pitchFamily="34" charset="0"/>
              <a:buChar char="•"/>
            </a:pPr>
            <a:r>
              <a:rPr lang="en-US" dirty="0" smtClean="0"/>
              <a:t>What role do the referenced words play?</a:t>
            </a:r>
            <a:endParaRPr lang="en-US" dirty="0"/>
          </a:p>
        </p:txBody>
      </p:sp>
    </p:spTree>
    <p:extLst>
      <p:ext uri="{BB962C8B-B14F-4D97-AF65-F5344CB8AC3E}">
        <p14:creationId xmlns:p14="http://schemas.microsoft.com/office/powerpoint/2010/main" val="151182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27. The </a:t>
            </a:r>
            <a:r>
              <a:rPr lang="en-US" sz="2400" dirty="0"/>
              <a:t>authors’ use of the words “exact,” “specific,” and</a:t>
            </a:r>
            <a:br>
              <a:rPr lang="en-US" sz="2400" dirty="0"/>
            </a:br>
            <a:r>
              <a:rPr lang="en-US" sz="2400" dirty="0"/>
              <a:t>“complement” in lines 47-49 in the final paragraph</a:t>
            </a:r>
            <a:br>
              <a:rPr lang="en-US" sz="2400" dirty="0"/>
            </a:br>
            <a:r>
              <a:rPr lang="en-US" sz="2400" dirty="0"/>
              <a:t>functions mainly to</a:t>
            </a:r>
          </a:p>
        </p:txBody>
      </p:sp>
      <p:sp>
        <p:nvSpPr>
          <p:cNvPr id="4" name="Content Placeholder 3"/>
          <p:cNvSpPr>
            <a:spLocks noGrp="1"/>
          </p:cNvSpPr>
          <p:nvPr>
            <p:ph sz="half" idx="2"/>
          </p:nvPr>
        </p:nvSpPr>
        <p:spPr>
          <a:xfrm>
            <a:off x="761651" y="2007965"/>
            <a:ext cx="4396341" cy="4200245"/>
          </a:xfrm>
        </p:spPr>
        <p:txBody>
          <a:bodyPr>
            <a:normAutofit/>
          </a:bodyPr>
          <a:lstStyle/>
          <a:p>
            <a:pPr marL="0" indent="0">
              <a:buNone/>
            </a:pPr>
            <a:r>
              <a:rPr lang="en-US" dirty="0"/>
              <a:t>A) confirm that the nucleotide sequences are </a:t>
            </a:r>
            <a:r>
              <a:rPr lang="en-US" dirty="0" smtClean="0"/>
              <a:t>known for </a:t>
            </a:r>
            <a:r>
              <a:rPr lang="en-US" dirty="0"/>
              <a:t>most molecules of DNA.</a:t>
            </a:r>
          </a:p>
          <a:p>
            <a:pPr marL="0" indent="0">
              <a:buNone/>
            </a:pPr>
            <a:r>
              <a:rPr lang="en-US" dirty="0"/>
              <a:t>B) counter the claim that the sequences of </a:t>
            </a:r>
            <a:r>
              <a:rPr lang="en-US" dirty="0" smtClean="0"/>
              <a:t>bases along </a:t>
            </a:r>
            <a:r>
              <a:rPr lang="en-US" dirty="0"/>
              <a:t>a chain can occur in any order.</a:t>
            </a:r>
          </a:p>
          <a:p>
            <a:pPr marL="0" indent="0">
              <a:buNone/>
            </a:pPr>
            <a:r>
              <a:rPr lang="en-US" dirty="0"/>
              <a:t>C) support the claim that the </a:t>
            </a:r>
            <a:r>
              <a:rPr lang="en-US" dirty="0" smtClean="0"/>
              <a:t>phosphate-sugar backbone </a:t>
            </a:r>
            <a:r>
              <a:rPr lang="en-US" dirty="0"/>
              <a:t>of the authors’ model is </a:t>
            </a:r>
            <a:r>
              <a:rPr lang="en-US" dirty="0" smtClean="0"/>
              <a:t>completely regular</a:t>
            </a:r>
            <a:r>
              <a:rPr lang="en-US" dirty="0"/>
              <a:t>.</a:t>
            </a:r>
          </a:p>
          <a:p>
            <a:pPr marL="0" indent="0">
              <a:buNone/>
            </a:pPr>
            <a:r>
              <a:rPr lang="en-US" dirty="0"/>
              <a:t>D) emphasize how one chain of DNA may serve as </a:t>
            </a:r>
            <a:r>
              <a:rPr lang="en-US" dirty="0" smtClean="0"/>
              <a:t>a template </a:t>
            </a:r>
            <a:r>
              <a:rPr lang="en-US" dirty="0"/>
              <a:t>to be copied during DNA replication.</a:t>
            </a:r>
          </a:p>
        </p:txBody>
      </p:sp>
      <p:sp>
        <p:nvSpPr>
          <p:cNvPr id="3" name="TextBox 2"/>
          <p:cNvSpPr txBox="1"/>
          <p:nvPr/>
        </p:nvSpPr>
        <p:spPr>
          <a:xfrm>
            <a:off x="6817895" y="2007965"/>
            <a:ext cx="4620126"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Look at the first words of the answers. Cross out any that don’t match the purpose of the sentence.</a:t>
            </a:r>
            <a:endParaRPr lang="en-US" dirty="0"/>
          </a:p>
        </p:txBody>
      </p:sp>
      <p:cxnSp>
        <p:nvCxnSpPr>
          <p:cNvPr id="7" name="Straight Connector 6"/>
          <p:cNvCxnSpPr/>
          <p:nvPr/>
        </p:nvCxnSpPr>
        <p:spPr>
          <a:xfrm flipV="1">
            <a:off x="646111" y="2931295"/>
            <a:ext cx="605173" cy="389421"/>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17895" y="3184757"/>
            <a:ext cx="4620126"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Read remaining answer choices. Cross out any that don’t mention the main ideas of the paragraph. </a:t>
            </a:r>
            <a:endParaRPr lang="en-US" dirty="0"/>
          </a:p>
        </p:txBody>
      </p:sp>
      <p:cxnSp>
        <p:nvCxnSpPr>
          <p:cNvPr id="9" name="Straight Connector 8"/>
          <p:cNvCxnSpPr/>
          <p:nvPr/>
        </p:nvCxnSpPr>
        <p:spPr>
          <a:xfrm flipV="1">
            <a:off x="646111" y="2080209"/>
            <a:ext cx="605173" cy="38942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817895" y="4444062"/>
            <a:ext cx="4620126"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Which remaining choice better reflects the purpose of the given words?</a:t>
            </a:r>
            <a:endParaRPr lang="en-US" dirty="0"/>
          </a:p>
        </p:txBody>
      </p:sp>
      <p:sp>
        <p:nvSpPr>
          <p:cNvPr id="11" name="Rounded Rectangle 10"/>
          <p:cNvSpPr/>
          <p:nvPr/>
        </p:nvSpPr>
        <p:spPr>
          <a:xfrm>
            <a:off x="761651" y="4836695"/>
            <a:ext cx="4524223" cy="10748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88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randombar(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randombar(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8" grpId="0"/>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28. Based </a:t>
            </a:r>
            <a:r>
              <a:rPr lang="en-US" sz="2400" dirty="0"/>
              <a:t>on the table and passage, which choice gives</a:t>
            </a:r>
            <a:br>
              <a:rPr lang="en-US" sz="2400" dirty="0"/>
            </a:br>
            <a:r>
              <a:rPr lang="en-US" sz="2400" dirty="0"/>
              <a:t>the correct percentages of the purines in yeast DNA?</a:t>
            </a:r>
          </a:p>
        </p:txBody>
      </p:sp>
      <p:sp>
        <p:nvSpPr>
          <p:cNvPr id="4" name="Content Placeholder 3"/>
          <p:cNvSpPr>
            <a:spLocks noGrp="1"/>
          </p:cNvSpPr>
          <p:nvPr>
            <p:ph sz="half" idx="2"/>
          </p:nvPr>
        </p:nvSpPr>
        <p:spPr/>
        <p:txBody>
          <a:bodyPr/>
          <a:lstStyle/>
          <a:p>
            <a:r>
              <a:rPr lang="en-US" dirty="0" smtClean="0"/>
              <a:t>Read the question and the reference section carefully. </a:t>
            </a:r>
          </a:p>
          <a:p>
            <a:r>
              <a:rPr lang="en-US" dirty="0" smtClean="0"/>
              <a:t>Determine what information needed to answer the question is missing.</a:t>
            </a:r>
          </a:p>
          <a:p>
            <a:r>
              <a:rPr lang="en-US" dirty="0" smtClean="0"/>
              <a:t>Scan the rest of the passage to find the missing information.</a:t>
            </a:r>
            <a:endParaRPr lang="en-US" dirty="0"/>
          </a:p>
        </p:txBody>
      </p:sp>
      <p:sp>
        <p:nvSpPr>
          <p:cNvPr id="5" name="Rectangle 4"/>
          <p:cNvSpPr/>
          <p:nvPr/>
        </p:nvSpPr>
        <p:spPr>
          <a:xfrm>
            <a:off x="400986" y="2136303"/>
            <a:ext cx="5053330"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“missing</a:t>
            </a:r>
          </a:p>
          <a:p>
            <a:pPr algn="ctr"/>
            <a:r>
              <a:rPr lang="en-US" sz="5400" b="1" dirty="0" smtClean="0">
                <a:ln/>
                <a:solidFill>
                  <a:schemeClr val="accent4"/>
                </a:solidFill>
              </a:rPr>
              <a:t>information”</a:t>
            </a:r>
          </a:p>
          <a:p>
            <a:pPr algn="ctr"/>
            <a:r>
              <a:rPr lang="en-US" sz="5400" b="1" cap="none" spc="0" dirty="0" smtClean="0">
                <a:ln/>
                <a:solidFill>
                  <a:schemeClr val="accent4"/>
                </a:solidFill>
                <a:effectLst/>
              </a:rPr>
              <a:t>questions</a:t>
            </a:r>
            <a:endParaRPr lang="en-US" sz="5400" b="1" cap="none" spc="0" dirty="0">
              <a:ln/>
              <a:solidFill>
                <a:schemeClr val="accent4"/>
              </a:solidFill>
              <a:effectLst/>
            </a:endParaRPr>
          </a:p>
        </p:txBody>
      </p:sp>
    </p:spTree>
    <p:extLst>
      <p:ext uri="{BB962C8B-B14F-4D97-AF65-F5344CB8AC3E}">
        <p14:creationId xmlns:p14="http://schemas.microsoft.com/office/powerpoint/2010/main" val="194793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7411" y="407047"/>
            <a:ext cx="5287126" cy="5859149"/>
          </a:xfrm>
          <a:prstGeom prst="rect">
            <a:avLst/>
          </a:prstGeom>
        </p:spPr>
      </p:pic>
      <p:sp>
        <p:nvSpPr>
          <p:cNvPr id="3" name="Rectangle 2"/>
          <p:cNvSpPr/>
          <p:nvPr/>
        </p:nvSpPr>
        <p:spPr>
          <a:xfrm>
            <a:off x="6179086" y="567468"/>
            <a:ext cx="3796232" cy="646331"/>
          </a:xfrm>
          <a:prstGeom prst="rect">
            <a:avLst/>
          </a:prstGeom>
          <a:noFill/>
        </p:spPr>
        <p:txBody>
          <a:bodyPr wrap="none" lIns="91440" tIns="45720" rIns="91440" bIns="45720">
            <a:spAutoFit/>
          </a:bodyPr>
          <a:lstStyle/>
          <a:p>
            <a:pPr algn="ctr"/>
            <a:r>
              <a:rPr lang="en-US"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is missing?</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p:cNvSpPr txBox="1"/>
          <p:nvPr/>
        </p:nvSpPr>
        <p:spPr>
          <a:xfrm>
            <a:off x="6328611" y="1395663"/>
            <a:ext cx="4395537" cy="369332"/>
          </a:xfrm>
          <a:prstGeom prst="rect">
            <a:avLst/>
          </a:prstGeom>
          <a:noFill/>
        </p:spPr>
        <p:txBody>
          <a:bodyPr wrap="square" rtlCol="0">
            <a:spAutoFit/>
          </a:bodyPr>
          <a:lstStyle/>
          <a:p>
            <a:r>
              <a:rPr lang="en-US" dirty="0" smtClean="0"/>
              <a:t>Which bases are purines</a:t>
            </a:r>
            <a:endParaRPr lang="en-US" dirty="0"/>
          </a:p>
        </p:txBody>
      </p:sp>
      <p:sp>
        <p:nvSpPr>
          <p:cNvPr id="5" name="Rectangle 4"/>
          <p:cNvSpPr/>
          <p:nvPr/>
        </p:nvSpPr>
        <p:spPr>
          <a:xfrm>
            <a:off x="6387634" y="2125126"/>
            <a:ext cx="3710872" cy="1477328"/>
          </a:xfrm>
          <a:prstGeom prst="rect">
            <a:avLst/>
          </a:prstGeom>
        </p:spPr>
        <p:txBody>
          <a:bodyPr wrap="square">
            <a:spAutoFit/>
          </a:bodyPr>
          <a:lstStyle/>
          <a:p>
            <a:r>
              <a:rPr lang="en-US" dirty="0">
                <a:latin typeface="MinionPro-Regular"/>
              </a:rPr>
              <a:t>Two of the possible</a:t>
            </a:r>
          </a:p>
          <a:p>
            <a:r>
              <a:rPr lang="en-US" dirty="0">
                <a:latin typeface="MinionPro-Regular"/>
              </a:rPr>
              <a:t>bases—adenine and guanine—are purines, and the</a:t>
            </a:r>
          </a:p>
          <a:p>
            <a:r>
              <a:rPr lang="en-US" dirty="0">
                <a:latin typeface="MinionPro-Regular"/>
              </a:rPr>
              <a:t>other two—thymine and cytosine—are pyrimidines.</a:t>
            </a:r>
            <a:endParaRPr lang="en-US" dirty="0"/>
          </a:p>
        </p:txBody>
      </p:sp>
    </p:spTree>
    <p:extLst>
      <p:ext uri="{BB962C8B-B14F-4D97-AF65-F5344CB8AC3E}">
        <p14:creationId xmlns:p14="http://schemas.microsoft.com/office/powerpoint/2010/main" val="363961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28. Based </a:t>
            </a:r>
            <a:r>
              <a:rPr lang="en-US" sz="2400" dirty="0"/>
              <a:t>on the table and passage, which choice gives</a:t>
            </a:r>
            <a:br>
              <a:rPr lang="en-US" sz="2400" dirty="0"/>
            </a:br>
            <a:r>
              <a:rPr lang="en-US" sz="2400" dirty="0"/>
              <a:t>the correct percentages of the purines in yeast DNA?</a:t>
            </a:r>
          </a:p>
        </p:txBody>
      </p:sp>
      <p:sp>
        <p:nvSpPr>
          <p:cNvPr id="4" name="Content Placeholder 3"/>
          <p:cNvSpPr>
            <a:spLocks noGrp="1"/>
          </p:cNvSpPr>
          <p:nvPr>
            <p:ph sz="half" idx="2"/>
          </p:nvPr>
        </p:nvSpPr>
        <p:spPr>
          <a:xfrm>
            <a:off x="857904" y="1853248"/>
            <a:ext cx="4396341" cy="3953910"/>
          </a:xfrm>
        </p:spPr>
        <p:txBody>
          <a:bodyPr/>
          <a:lstStyle/>
          <a:p>
            <a:pPr marL="0" indent="0">
              <a:buNone/>
            </a:pPr>
            <a:r>
              <a:rPr lang="en-US" dirty="0"/>
              <a:t>A) 17.1% and 18.7%</a:t>
            </a:r>
          </a:p>
          <a:p>
            <a:pPr marL="0" indent="0">
              <a:buNone/>
            </a:pPr>
            <a:r>
              <a:rPr lang="en-US" dirty="0"/>
              <a:t>B) 17.1% and 32.9%</a:t>
            </a:r>
          </a:p>
          <a:p>
            <a:pPr marL="0" indent="0">
              <a:buNone/>
            </a:pPr>
            <a:r>
              <a:rPr lang="en-US" dirty="0"/>
              <a:t>C) 18.7% and 31.3%</a:t>
            </a:r>
          </a:p>
          <a:p>
            <a:pPr marL="0" indent="0">
              <a:buNone/>
            </a:pPr>
            <a:r>
              <a:rPr lang="en-US" dirty="0"/>
              <a:t>D) 31.3% and 32.9%</a:t>
            </a:r>
          </a:p>
        </p:txBody>
      </p:sp>
      <p:sp>
        <p:nvSpPr>
          <p:cNvPr id="3" name="Rounded Rectangle 2"/>
          <p:cNvSpPr/>
          <p:nvPr/>
        </p:nvSpPr>
        <p:spPr>
          <a:xfrm>
            <a:off x="778042" y="2622884"/>
            <a:ext cx="2558716" cy="4251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pig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783" y="1853248"/>
            <a:ext cx="4090844" cy="3024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24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29. Do </a:t>
            </a:r>
            <a:r>
              <a:rPr lang="en-US" sz="2400" dirty="0"/>
              <a:t>the data in the table support the authors’</a:t>
            </a:r>
            <a:br>
              <a:rPr lang="en-US" sz="2400" dirty="0"/>
            </a:br>
            <a:r>
              <a:rPr lang="en-US" sz="2400" dirty="0"/>
              <a:t>proposed pairing of bases in DNA?</a:t>
            </a:r>
          </a:p>
        </p:txBody>
      </p:sp>
      <p:sp>
        <p:nvSpPr>
          <p:cNvPr id="4" name="Content Placeholder 3"/>
          <p:cNvSpPr>
            <a:spLocks noGrp="1"/>
          </p:cNvSpPr>
          <p:nvPr>
            <p:ph sz="half" idx="2"/>
          </p:nvPr>
        </p:nvSpPr>
        <p:spPr/>
        <p:txBody>
          <a:bodyPr/>
          <a:lstStyle/>
          <a:p>
            <a:r>
              <a:rPr lang="en-US" dirty="0" smtClean="0"/>
              <a:t>These questions ask you to choose between 2 options (yes/no, true/false, same/different, etc.)</a:t>
            </a:r>
          </a:p>
          <a:p>
            <a:r>
              <a:rPr lang="en-US" dirty="0" smtClean="0"/>
              <a:t>Don’t look at the answer choices.</a:t>
            </a:r>
          </a:p>
          <a:p>
            <a:r>
              <a:rPr lang="en-US" dirty="0" smtClean="0"/>
              <a:t>Decide for yourself which answer is correct. (Go back to other passages for supporting information is necessary)</a:t>
            </a:r>
          </a:p>
          <a:p>
            <a:r>
              <a:rPr lang="en-US" dirty="0" smtClean="0"/>
              <a:t>Eliminate incorrect answers.</a:t>
            </a:r>
          </a:p>
          <a:p>
            <a:r>
              <a:rPr lang="en-US" dirty="0" smtClean="0"/>
              <a:t>Finally, look at the supporting explanations and decide which one pertains to the question.</a:t>
            </a:r>
            <a:endParaRPr lang="en-US" dirty="0"/>
          </a:p>
        </p:txBody>
      </p:sp>
      <p:sp>
        <p:nvSpPr>
          <p:cNvPr id="5" name="Rectangle 4"/>
          <p:cNvSpPr/>
          <p:nvPr/>
        </p:nvSpPr>
        <p:spPr>
          <a:xfrm>
            <a:off x="400986" y="2136303"/>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“either/or”</a:t>
            </a:r>
          </a:p>
          <a:p>
            <a:pPr algn="ctr"/>
            <a:r>
              <a:rPr lang="en-US" sz="5400" b="1" cap="none" spc="0" dirty="0" smtClean="0">
                <a:ln/>
                <a:solidFill>
                  <a:schemeClr val="accent4"/>
                </a:solidFill>
                <a:effectLst/>
              </a:rPr>
              <a:t>questions</a:t>
            </a:r>
            <a:endParaRPr lang="en-US" sz="5400" b="1" cap="none" spc="0" dirty="0">
              <a:ln/>
              <a:solidFill>
                <a:schemeClr val="accent4"/>
              </a:solidFill>
              <a:effectLst/>
            </a:endParaRPr>
          </a:p>
        </p:txBody>
      </p:sp>
    </p:spTree>
    <p:extLst>
      <p:ext uri="{BB962C8B-B14F-4D97-AF65-F5344CB8AC3E}">
        <p14:creationId xmlns:p14="http://schemas.microsoft.com/office/powerpoint/2010/main" val="21312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4286" y="366942"/>
            <a:ext cx="5287126" cy="5859149"/>
          </a:xfrm>
          <a:prstGeom prst="rect">
            <a:avLst/>
          </a:prstGeom>
        </p:spPr>
      </p:pic>
      <p:sp>
        <p:nvSpPr>
          <p:cNvPr id="3" name="Rectangle 2"/>
          <p:cNvSpPr/>
          <p:nvPr/>
        </p:nvSpPr>
        <p:spPr>
          <a:xfrm>
            <a:off x="6179086" y="567468"/>
            <a:ext cx="3796232" cy="646331"/>
          </a:xfrm>
          <a:prstGeom prst="rect">
            <a:avLst/>
          </a:prstGeom>
          <a:noFill/>
        </p:spPr>
        <p:txBody>
          <a:bodyPr wrap="none" lIns="91440" tIns="45720" rIns="91440" bIns="45720">
            <a:spAutoFit/>
          </a:bodyPr>
          <a:lstStyle/>
          <a:p>
            <a:pPr algn="ctr"/>
            <a:r>
              <a:rPr lang="en-US" sz="36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is missing?</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TextBox 3"/>
          <p:cNvSpPr txBox="1"/>
          <p:nvPr/>
        </p:nvSpPr>
        <p:spPr>
          <a:xfrm>
            <a:off x="6328611" y="1355558"/>
            <a:ext cx="4660231" cy="369332"/>
          </a:xfrm>
          <a:prstGeom prst="rect">
            <a:avLst/>
          </a:prstGeom>
          <a:noFill/>
        </p:spPr>
        <p:txBody>
          <a:bodyPr wrap="square" rtlCol="0">
            <a:spAutoFit/>
          </a:bodyPr>
          <a:lstStyle/>
          <a:p>
            <a:r>
              <a:rPr lang="en-US" dirty="0" smtClean="0"/>
              <a:t>The author’s proposed pairing of bases</a:t>
            </a:r>
            <a:endParaRPr lang="en-US" dirty="0"/>
          </a:p>
        </p:txBody>
      </p:sp>
      <p:sp>
        <p:nvSpPr>
          <p:cNvPr id="5" name="Rectangle 4"/>
          <p:cNvSpPr/>
          <p:nvPr/>
        </p:nvSpPr>
        <p:spPr>
          <a:xfrm>
            <a:off x="6328611" y="2075909"/>
            <a:ext cx="6096000" cy="3139321"/>
          </a:xfrm>
          <a:prstGeom prst="rect">
            <a:avLst/>
          </a:prstGeom>
        </p:spPr>
        <p:txBody>
          <a:bodyPr>
            <a:spAutoFit/>
          </a:bodyPr>
          <a:lstStyle/>
          <a:p>
            <a:r>
              <a:rPr lang="en-US" dirty="0">
                <a:latin typeface="MinionPro-Regular"/>
              </a:rPr>
              <a:t>The important point is that only</a:t>
            </a:r>
          </a:p>
          <a:p>
            <a:r>
              <a:rPr lang="en-US" dirty="0">
                <a:latin typeface="MinionPro-Regular"/>
              </a:rPr>
              <a:t>certain pairs of bases will fit into the structure.</a:t>
            </a:r>
          </a:p>
          <a:p>
            <a:r>
              <a:rPr lang="en-US" dirty="0">
                <a:latin typeface="MinionPro-Regular"/>
              </a:rPr>
              <a:t>One member of a pair must be a purine and the other</a:t>
            </a:r>
          </a:p>
          <a:p>
            <a:r>
              <a:rPr lang="en-US" dirty="0">
                <a:latin typeface="MinionPro-Regular"/>
              </a:rPr>
              <a:t>a pyrimidine in order to bridge between the two</a:t>
            </a:r>
          </a:p>
          <a:p>
            <a:r>
              <a:rPr lang="en-US" dirty="0">
                <a:latin typeface="MinionPro-Regular"/>
              </a:rPr>
              <a:t>chains. If a pair consisted of two purines, for</a:t>
            </a:r>
          </a:p>
          <a:p>
            <a:r>
              <a:rPr lang="en-US" dirty="0">
                <a:latin typeface="MinionPro-Regular"/>
              </a:rPr>
              <a:t>example, there would not be room for it.</a:t>
            </a:r>
          </a:p>
          <a:p>
            <a:r>
              <a:rPr lang="en-US" dirty="0">
                <a:latin typeface="MinionPro-Regular"/>
              </a:rPr>
              <a:t>We believe that the bases will be present almost</a:t>
            </a:r>
          </a:p>
          <a:p>
            <a:r>
              <a:rPr lang="en-US" dirty="0">
                <a:latin typeface="MinionPro-Regular"/>
              </a:rPr>
              <a:t>entirely in their most probable forms. If this is true,</a:t>
            </a:r>
          </a:p>
          <a:p>
            <a:r>
              <a:rPr lang="en-US" dirty="0">
                <a:latin typeface="MinionPro-Regular"/>
              </a:rPr>
              <a:t>the conditions for forming hydrogen bonds are more</a:t>
            </a:r>
          </a:p>
          <a:p>
            <a:r>
              <a:rPr lang="en-US" dirty="0">
                <a:latin typeface="MinionPro-Regular"/>
              </a:rPr>
              <a:t>restrictive, and the only pairs of bases possible are:</a:t>
            </a:r>
          </a:p>
          <a:p>
            <a:r>
              <a:rPr lang="en-US" dirty="0">
                <a:latin typeface="MinionPro-Regular"/>
              </a:rPr>
              <a:t>adenine with thymine, and guanine with cytosine.</a:t>
            </a:r>
            <a:endParaRPr lang="en-US" dirty="0"/>
          </a:p>
        </p:txBody>
      </p:sp>
      <p:sp>
        <p:nvSpPr>
          <p:cNvPr id="6" name="Rounded Rectangle 5"/>
          <p:cNvSpPr/>
          <p:nvPr/>
        </p:nvSpPr>
        <p:spPr>
          <a:xfrm>
            <a:off x="2093495" y="1804737"/>
            <a:ext cx="802106" cy="4267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732421" y="1804737"/>
            <a:ext cx="802106" cy="426720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67791" y="1804737"/>
            <a:ext cx="802106" cy="4267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58125" y="1804737"/>
            <a:ext cx="802106" cy="4267200"/>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7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29. Do </a:t>
            </a:r>
            <a:r>
              <a:rPr lang="en-US" sz="2400" dirty="0"/>
              <a:t>the data in the table support the authors’</a:t>
            </a:r>
            <a:br>
              <a:rPr lang="en-US" sz="2400" dirty="0"/>
            </a:br>
            <a:r>
              <a:rPr lang="en-US" sz="2400" dirty="0"/>
              <a:t>proposed pairing of bases in DNA?</a:t>
            </a:r>
          </a:p>
        </p:txBody>
      </p:sp>
      <p:sp>
        <p:nvSpPr>
          <p:cNvPr id="4" name="Content Placeholder 3"/>
          <p:cNvSpPr>
            <a:spLocks noGrp="1"/>
          </p:cNvSpPr>
          <p:nvPr>
            <p:ph sz="half" idx="2"/>
          </p:nvPr>
        </p:nvSpPr>
        <p:spPr>
          <a:xfrm>
            <a:off x="577167" y="1719207"/>
            <a:ext cx="4396341" cy="4200245"/>
          </a:xfrm>
        </p:spPr>
        <p:txBody>
          <a:bodyPr>
            <a:normAutofit fontScale="85000" lnSpcReduction="20000"/>
          </a:bodyPr>
          <a:lstStyle/>
          <a:p>
            <a:pPr marL="0" indent="0">
              <a:buNone/>
            </a:pPr>
            <a:r>
              <a:rPr lang="en-US" dirty="0"/>
              <a:t>A) Yes, because for each given organism, </a:t>
            </a:r>
            <a:r>
              <a:rPr lang="en-US" dirty="0" smtClean="0"/>
              <a:t>the percentage </a:t>
            </a:r>
            <a:r>
              <a:rPr lang="en-US" dirty="0"/>
              <a:t>of adenine is closest to the </a:t>
            </a:r>
            <a:r>
              <a:rPr lang="en-US" dirty="0" smtClean="0"/>
              <a:t>percentage of </a:t>
            </a:r>
            <a:r>
              <a:rPr lang="en-US" dirty="0"/>
              <a:t>thymine, and the percentage of guanine </a:t>
            </a:r>
            <a:r>
              <a:rPr lang="en-US" dirty="0" smtClean="0"/>
              <a:t>is closest </a:t>
            </a:r>
            <a:r>
              <a:rPr lang="en-US" dirty="0"/>
              <a:t>to the percentage of cytosine.</a:t>
            </a:r>
          </a:p>
          <a:p>
            <a:pPr marL="0" indent="0">
              <a:buNone/>
            </a:pPr>
            <a:r>
              <a:rPr lang="en-US" dirty="0"/>
              <a:t>B) Yes, because for each given organism, </a:t>
            </a:r>
            <a:r>
              <a:rPr lang="en-US" dirty="0" smtClean="0"/>
              <a:t>the percentage </a:t>
            </a:r>
            <a:r>
              <a:rPr lang="en-US" dirty="0"/>
              <a:t>of adenine is closest to the </a:t>
            </a:r>
            <a:r>
              <a:rPr lang="en-US" dirty="0" smtClean="0"/>
              <a:t>percentage of </a:t>
            </a:r>
            <a:r>
              <a:rPr lang="en-US" dirty="0"/>
              <a:t>guanine, and the percentage of cytosine </a:t>
            </a:r>
            <a:r>
              <a:rPr lang="en-US" dirty="0" smtClean="0"/>
              <a:t>is closest </a:t>
            </a:r>
            <a:r>
              <a:rPr lang="en-US" dirty="0"/>
              <a:t>to the percentage of thymine.</a:t>
            </a:r>
          </a:p>
          <a:p>
            <a:pPr marL="0" indent="0">
              <a:buNone/>
            </a:pPr>
            <a:r>
              <a:rPr lang="en-US" dirty="0"/>
              <a:t>C) No, because for each given organism, </a:t>
            </a:r>
            <a:r>
              <a:rPr lang="en-US" dirty="0" smtClean="0"/>
              <a:t>the percentage </a:t>
            </a:r>
            <a:r>
              <a:rPr lang="en-US" dirty="0"/>
              <a:t>of adenine is closest to the </a:t>
            </a:r>
            <a:r>
              <a:rPr lang="en-US" dirty="0" smtClean="0"/>
              <a:t>percentage of </a:t>
            </a:r>
            <a:r>
              <a:rPr lang="en-US" dirty="0"/>
              <a:t>thymine, and the percentage of guanine </a:t>
            </a:r>
            <a:r>
              <a:rPr lang="en-US" dirty="0" smtClean="0"/>
              <a:t>is closest </a:t>
            </a:r>
            <a:r>
              <a:rPr lang="en-US" dirty="0"/>
              <a:t>to the percentage of cytosine.</a:t>
            </a:r>
          </a:p>
          <a:p>
            <a:pPr marL="0" indent="0">
              <a:buNone/>
            </a:pPr>
            <a:r>
              <a:rPr lang="en-US" dirty="0"/>
              <a:t>D) No, because for each given organism, </a:t>
            </a:r>
            <a:r>
              <a:rPr lang="en-US" dirty="0" smtClean="0"/>
              <a:t>the percentage </a:t>
            </a:r>
            <a:r>
              <a:rPr lang="en-US" dirty="0"/>
              <a:t>of adenine is closest to the </a:t>
            </a:r>
            <a:r>
              <a:rPr lang="en-US" dirty="0" smtClean="0"/>
              <a:t>percentage of </a:t>
            </a:r>
            <a:r>
              <a:rPr lang="en-US" dirty="0"/>
              <a:t>guanine, and the percentage of cytosine </a:t>
            </a:r>
            <a:r>
              <a:rPr lang="en-US" dirty="0" smtClean="0"/>
              <a:t>is closest </a:t>
            </a:r>
            <a:r>
              <a:rPr lang="en-US" dirty="0"/>
              <a:t>to the percentage of thymine.</a:t>
            </a:r>
          </a:p>
        </p:txBody>
      </p:sp>
      <p:cxnSp>
        <p:nvCxnSpPr>
          <p:cNvPr id="6" name="Straight Connector 5"/>
          <p:cNvCxnSpPr/>
          <p:nvPr/>
        </p:nvCxnSpPr>
        <p:spPr>
          <a:xfrm flipV="1">
            <a:off x="513347" y="3801979"/>
            <a:ext cx="505327" cy="2406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513346" y="4828631"/>
            <a:ext cx="505327" cy="240632"/>
          </a:xfrm>
          <a:prstGeom prst="line">
            <a:avLst/>
          </a:prstGeom>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577167" y="1636295"/>
            <a:ext cx="4476096" cy="1114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mage result for animal rea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46139" y="1973178"/>
            <a:ext cx="2587669" cy="344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5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1)">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282991" y="1227220"/>
            <a:ext cx="6031832" cy="452387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60801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30. According </a:t>
            </a:r>
            <a:r>
              <a:rPr lang="en-US" sz="2400" dirty="0"/>
              <a:t>to the table, which of the following pairs</a:t>
            </a:r>
            <a:br>
              <a:rPr lang="en-US" sz="2400" dirty="0"/>
            </a:br>
            <a:r>
              <a:rPr lang="en-US" sz="2400" dirty="0"/>
              <a:t>of base percentages in sea urchin DNA provides</a:t>
            </a:r>
            <a:br>
              <a:rPr lang="en-US" sz="2400" dirty="0"/>
            </a:br>
            <a:r>
              <a:rPr lang="en-US" sz="2400" dirty="0"/>
              <a:t>evidence in support of the answer to the previous</a:t>
            </a:r>
            <a:br>
              <a:rPr lang="en-US" sz="2400" dirty="0"/>
            </a:br>
            <a:r>
              <a:rPr lang="en-US" sz="2400" dirty="0"/>
              <a:t>question?</a:t>
            </a:r>
          </a:p>
        </p:txBody>
      </p:sp>
      <p:sp>
        <p:nvSpPr>
          <p:cNvPr id="4" name="Content Placeholder 3"/>
          <p:cNvSpPr>
            <a:spLocks noGrp="1"/>
          </p:cNvSpPr>
          <p:nvPr>
            <p:ph sz="half" idx="2"/>
          </p:nvPr>
        </p:nvSpPr>
        <p:spPr/>
        <p:txBody>
          <a:bodyPr/>
          <a:lstStyle/>
          <a:p>
            <a:r>
              <a:rPr lang="en-US" dirty="0" smtClean="0"/>
              <a:t>Look back to the previous question and recall the main idea of the question.</a:t>
            </a:r>
          </a:p>
          <a:p>
            <a:r>
              <a:rPr lang="en-US" dirty="0" smtClean="0"/>
              <a:t>Look back to the passage to make sure you understand the context for the answer choices.</a:t>
            </a:r>
          </a:p>
          <a:p>
            <a:r>
              <a:rPr lang="en-US" dirty="0" smtClean="0"/>
              <a:t>Choose the answer that supports your previous answer.</a:t>
            </a:r>
            <a:endParaRPr lang="en-US" dirty="0"/>
          </a:p>
        </p:txBody>
      </p:sp>
      <p:sp>
        <p:nvSpPr>
          <p:cNvPr id="5" name="Rectangle 4"/>
          <p:cNvSpPr/>
          <p:nvPr/>
        </p:nvSpPr>
        <p:spPr>
          <a:xfrm>
            <a:off x="400986" y="2136303"/>
            <a:ext cx="5053330" cy="341632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Referring to previous questions</a:t>
            </a:r>
            <a:endParaRPr lang="en-US" sz="5400" b="1" cap="none" spc="0" dirty="0">
              <a:ln/>
              <a:solidFill>
                <a:schemeClr val="accent4"/>
              </a:solidFill>
              <a:effectLst/>
            </a:endParaRPr>
          </a:p>
        </p:txBody>
      </p:sp>
    </p:spTree>
    <p:extLst>
      <p:ext uri="{BB962C8B-B14F-4D97-AF65-F5344CB8AC3E}">
        <p14:creationId xmlns:p14="http://schemas.microsoft.com/office/powerpoint/2010/main" val="2666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30. According </a:t>
            </a:r>
            <a:r>
              <a:rPr lang="en-US" sz="2400" dirty="0"/>
              <a:t>to the table, which of the following pairs</a:t>
            </a:r>
            <a:br>
              <a:rPr lang="en-US" sz="2400" dirty="0"/>
            </a:br>
            <a:r>
              <a:rPr lang="en-US" sz="2400" dirty="0"/>
              <a:t>of base percentages in sea urchin DNA provides</a:t>
            </a:r>
            <a:br>
              <a:rPr lang="en-US" sz="2400" dirty="0"/>
            </a:br>
            <a:r>
              <a:rPr lang="en-US" sz="2400" dirty="0"/>
              <a:t>evidence in support of the answer to the previous</a:t>
            </a:r>
            <a:br>
              <a:rPr lang="en-US" sz="2400" dirty="0"/>
            </a:br>
            <a:r>
              <a:rPr lang="en-US" sz="2400" dirty="0"/>
              <a:t>question?</a:t>
            </a:r>
          </a:p>
        </p:txBody>
      </p:sp>
      <p:sp>
        <p:nvSpPr>
          <p:cNvPr id="4" name="Content Placeholder 3"/>
          <p:cNvSpPr>
            <a:spLocks noGrp="1"/>
          </p:cNvSpPr>
          <p:nvPr>
            <p:ph sz="half" idx="2"/>
          </p:nvPr>
        </p:nvSpPr>
        <p:spPr>
          <a:xfrm>
            <a:off x="646111" y="2136302"/>
            <a:ext cx="4396341" cy="4200245"/>
          </a:xfrm>
        </p:spPr>
        <p:txBody>
          <a:bodyPr/>
          <a:lstStyle/>
          <a:p>
            <a:pPr marL="0" indent="0">
              <a:buNone/>
            </a:pPr>
            <a:r>
              <a:rPr lang="en-US" dirty="0"/>
              <a:t>A) 17.3% and 17.7%</a:t>
            </a:r>
          </a:p>
          <a:p>
            <a:pPr marL="0" indent="0">
              <a:buNone/>
            </a:pPr>
            <a:r>
              <a:rPr lang="en-US" dirty="0"/>
              <a:t>B) 17.3% and 32.1%</a:t>
            </a:r>
          </a:p>
          <a:p>
            <a:pPr marL="0" indent="0">
              <a:buNone/>
            </a:pPr>
            <a:r>
              <a:rPr lang="en-US" dirty="0"/>
              <a:t>C) 17.3% and 32.8%</a:t>
            </a:r>
          </a:p>
          <a:p>
            <a:pPr marL="0" indent="0">
              <a:buNone/>
            </a:pPr>
            <a:r>
              <a:rPr lang="en-US" dirty="0"/>
              <a:t>D) 17.7% and 32.8%</a:t>
            </a:r>
          </a:p>
        </p:txBody>
      </p:sp>
      <p:pic>
        <p:nvPicPr>
          <p:cNvPr id="6" name="Picture 5"/>
          <p:cNvPicPr>
            <a:picLocks noChangeAspect="1"/>
          </p:cNvPicPr>
          <p:nvPr/>
        </p:nvPicPr>
        <p:blipFill>
          <a:blip r:embed="rId3"/>
          <a:stretch>
            <a:fillRect/>
          </a:stretch>
        </p:blipFill>
        <p:spPr>
          <a:xfrm>
            <a:off x="5229726" y="1618218"/>
            <a:ext cx="4485022" cy="4970264"/>
          </a:xfrm>
          <a:prstGeom prst="rect">
            <a:avLst/>
          </a:prstGeom>
        </p:spPr>
      </p:pic>
      <p:sp>
        <p:nvSpPr>
          <p:cNvPr id="3" name="Rounded Rectangle 2"/>
          <p:cNvSpPr/>
          <p:nvPr/>
        </p:nvSpPr>
        <p:spPr>
          <a:xfrm>
            <a:off x="5430253" y="5117432"/>
            <a:ext cx="4106779" cy="513347"/>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46111" y="2136302"/>
            <a:ext cx="2393868" cy="38230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417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heel(1)">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1)">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31. Based </a:t>
            </a:r>
            <a:r>
              <a:rPr lang="en-US" sz="2400" dirty="0"/>
              <a:t>on the table, is the percentage of adenine in</a:t>
            </a:r>
            <a:br>
              <a:rPr lang="en-US" sz="2400" dirty="0"/>
            </a:br>
            <a:r>
              <a:rPr lang="en-US" sz="2400" dirty="0"/>
              <a:t>each organism’s DNA the same or does it vary, and</a:t>
            </a:r>
            <a:br>
              <a:rPr lang="en-US" sz="2400" dirty="0"/>
            </a:br>
            <a:r>
              <a:rPr lang="en-US" sz="2400" dirty="0"/>
              <a:t>which statement made by the authors is most</a:t>
            </a:r>
            <a:br>
              <a:rPr lang="en-US" sz="2400" dirty="0"/>
            </a:br>
            <a:r>
              <a:rPr lang="en-US" sz="2400" dirty="0"/>
              <a:t>consistent with that data?</a:t>
            </a:r>
          </a:p>
        </p:txBody>
      </p:sp>
      <p:sp>
        <p:nvSpPr>
          <p:cNvPr id="4" name="Content Placeholder 3"/>
          <p:cNvSpPr>
            <a:spLocks noGrp="1"/>
          </p:cNvSpPr>
          <p:nvPr>
            <p:ph sz="half" idx="2"/>
          </p:nvPr>
        </p:nvSpPr>
        <p:spPr/>
        <p:txBody>
          <a:bodyPr/>
          <a:lstStyle/>
          <a:p>
            <a:r>
              <a:rPr lang="en-US" dirty="0" smtClean="0"/>
              <a:t>Focus on one part of the question at a time; start with the simplest part.</a:t>
            </a:r>
          </a:p>
          <a:p>
            <a:r>
              <a:rPr lang="en-US" dirty="0" smtClean="0"/>
              <a:t>Eliminate any answers that can’t be possible based on this part.</a:t>
            </a:r>
          </a:p>
          <a:p>
            <a:r>
              <a:rPr lang="en-US" dirty="0" smtClean="0"/>
              <a:t>Refer to any passages referenced in the question; this will likely be more than one.</a:t>
            </a:r>
            <a:endParaRPr lang="en-US" dirty="0"/>
          </a:p>
        </p:txBody>
      </p:sp>
      <p:sp>
        <p:nvSpPr>
          <p:cNvPr id="5" name="Rectangle 4"/>
          <p:cNvSpPr/>
          <p:nvPr/>
        </p:nvSpPr>
        <p:spPr>
          <a:xfrm>
            <a:off x="409007" y="2344850"/>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Complex questions</a:t>
            </a:r>
            <a:endParaRPr lang="en-US" sz="5400" b="1" cap="none" spc="0" dirty="0">
              <a:ln/>
              <a:solidFill>
                <a:schemeClr val="accent4"/>
              </a:solidFill>
              <a:effectLst/>
            </a:endParaRPr>
          </a:p>
        </p:txBody>
      </p:sp>
      <p:cxnSp>
        <p:nvCxnSpPr>
          <p:cNvPr id="7" name="Straight Connector 6"/>
          <p:cNvCxnSpPr/>
          <p:nvPr/>
        </p:nvCxnSpPr>
        <p:spPr>
          <a:xfrm flipV="1">
            <a:off x="4042611" y="1243263"/>
            <a:ext cx="3545305" cy="240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8253" y="1588168"/>
            <a:ext cx="6577263" cy="80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70021" y="1933074"/>
            <a:ext cx="3729790" cy="1604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61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34715" y="816113"/>
            <a:ext cx="4485022" cy="4970264"/>
          </a:xfrm>
          <a:prstGeom prst="rect">
            <a:avLst/>
          </a:prstGeom>
        </p:spPr>
      </p:pic>
      <p:sp>
        <p:nvSpPr>
          <p:cNvPr id="3" name="Rectangle 2"/>
          <p:cNvSpPr/>
          <p:nvPr/>
        </p:nvSpPr>
        <p:spPr>
          <a:xfrm>
            <a:off x="5847348" y="1357246"/>
            <a:ext cx="6096000" cy="646331"/>
          </a:xfrm>
          <a:prstGeom prst="rect">
            <a:avLst/>
          </a:prstGeom>
        </p:spPr>
        <p:txBody>
          <a:bodyPr>
            <a:spAutoFit/>
          </a:bodyPr>
          <a:lstStyle/>
          <a:p>
            <a:r>
              <a:rPr lang="en-US" dirty="0" smtClean="0"/>
              <a:t>Based on the table, </a:t>
            </a:r>
            <a:r>
              <a:rPr lang="en-US" dirty="0"/>
              <a:t>i</a:t>
            </a:r>
            <a:r>
              <a:rPr lang="en-US" dirty="0" smtClean="0"/>
              <a:t>s </a:t>
            </a:r>
            <a:r>
              <a:rPr lang="en-US" dirty="0"/>
              <a:t>the percentage of adenine in</a:t>
            </a:r>
            <a:br>
              <a:rPr lang="en-US" dirty="0"/>
            </a:br>
            <a:r>
              <a:rPr lang="en-US" dirty="0"/>
              <a:t>each organism’s DNA the same or does it </a:t>
            </a:r>
            <a:r>
              <a:rPr lang="en-US" dirty="0" smtClean="0"/>
              <a:t>vary?</a:t>
            </a:r>
            <a:endParaRPr lang="en-US" dirty="0"/>
          </a:p>
        </p:txBody>
      </p:sp>
      <p:sp>
        <p:nvSpPr>
          <p:cNvPr id="4" name="Rounded Rectangle 3"/>
          <p:cNvSpPr/>
          <p:nvPr/>
        </p:nvSpPr>
        <p:spPr>
          <a:xfrm>
            <a:off x="2229853" y="1917032"/>
            <a:ext cx="898358" cy="3753852"/>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427384" y="2991399"/>
            <a:ext cx="226215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Varies</a:t>
            </a:r>
            <a:endParaRPr lang="en-US" sz="5400" b="1" cap="none" spc="0" dirty="0">
              <a:ln/>
              <a:solidFill>
                <a:schemeClr val="accent3"/>
              </a:solidFill>
              <a:effectLst/>
            </a:endParaRPr>
          </a:p>
        </p:txBody>
      </p:sp>
    </p:spTree>
    <p:extLst>
      <p:ext uri="{BB962C8B-B14F-4D97-AF65-F5344CB8AC3E}">
        <p14:creationId xmlns:p14="http://schemas.microsoft.com/office/powerpoint/2010/main" val="334854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31. Based </a:t>
            </a:r>
            <a:r>
              <a:rPr lang="en-US" sz="2400" dirty="0"/>
              <a:t>on the table, is the percentage of adenine in</a:t>
            </a:r>
            <a:br>
              <a:rPr lang="en-US" sz="2400" dirty="0"/>
            </a:br>
            <a:r>
              <a:rPr lang="en-US" sz="2400" dirty="0"/>
              <a:t>each organism’s DNA the same or does it vary, and</a:t>
            </a:r>
            <a:br>
              <a:rPr lang="en-US" sz="2400" dirty="0"/>
            </a:br>
            <a:r>
              <a:rPr lang="en-US" sz="2400" dirty="0"/>
              <a:t>which statement made by the authors is most</a:t>
            </a:r>
            <a:br>
              <a:rPr lang="en-US" sz="2400" dirty="0"/>
            </a:br>
            <a:r>
              <a:rPr lang="en-US" sz="2400" dirty="0"/>
              <a:t>consistent with that data?</a:t>
            </a:r>
          </a:p>
        </p:txBody>
      </p:sp>
      <p:sp>
        <p:nvSpPr>
          <p:cNvPr id="4" name="Content Placeholder 3"/>
          <p:cNvSpPr>
            <a:spLocks noGrp="1"/>
          </p:cNvSpPr>
          <p:nvPr>
            <p:ph sz="half" idx="2"/>
          </p:nvPr>
        </p:nvSpPr>
        <p:spPr>
          <a:xfrm>
            <a:off x="822574" y="2256619"/>
            <a:ext cx="4396341" cy="4200245"/>
          </a:xfrm>
        </p:spPr>
        <p:txBody>
          <a:bodyPr/>
          <a:lstStyle/>
          <a:p>
            <a:pPr marL="0" indent="0">
              <a:buNone/>
            </a:pPr>
            <a:r>
              <a:rPr lang="en-US" dirty="0"/>
              <a:t>A) The same; “Two of . . . pyrimidines” (lines 6-8)</a:t>
            </a:r>
          </a:p>
          <a:p>
            <a:pPr marL="0" indent="0">
              <a:buNone/>
            </a:pPr>
            <a:r>
              <a:rPr lang="en-US" dirty="0"/>
              <a:t>B) The same; “The important . . . structure</a:t>
            </a:r>
            <a:r>
              <a:rPr lang="en-US" dirty="0" smtClean="0"/>
              <a:t>” (</a:t>
            </a:r>
            <a:r>
              <a:rPr lang="en-US" dirty="0"/>
              <a:t>lines 25-26)</a:t>
            </a:r>
          </a:p>
          <a:p>
            <a:pPr marL="0" indent="0">
              <a:buNone/>
            </a:pPr>
            <a:r>
              <a:rPr lang="en-US" dirty="0"/>
              <a:t>C) It varies; “Adenine . . . thymine” (lines 36-38)</a:t>
            </a:r>
          </a:p>
          <a:p>
            <a:pPr marL="0" indent="0">
              <a:buNone/>
            </a:pPr>
            <a:r>
              <a:rPr lang="en-US" dirty="0"/>
              <a:t>D) It varies; “It follows . . . information</a:t>
            </a:r>
            <a:r>
              <a:rPr lang="en-US" dirty="0" smtClean="0"/>
              <a:t>” (</a:t>
            </a:r>
            <a:r>
              <a:rPr lang="en-US" dirty="0"/>
              <a:t>lines 41-45)</a:t>
            </a:r>
          </a:p>
        </p:txBody>
      </p:sp>
      <p:cxnSp>
        <p:nvCxnSpPr>
          <p:cNvPr id="6" name="Straight Connector 5"/>
          <p:cNvCxnSpPr/>
          <p:nvPr/>
        </p:nvCxnSpPr>
        <p:spPr>
          <a:xfrm flipV="1">
            <a:off x="762000" y="2256619"/>
            <a:ext cx="553453" cy="358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61999" y="2914345"/>
            <a:ext cx="553453" cy="358244"/>
          </a:xfrm>
          <a:prstGeom prst="line">
            <a:avLst/>
          </a:prstGeom>
        </p:spPr>
        <p:style>
          <a:lnRef idx="1">
            <a:schemeClr val="accent1"/>
          </a:lnRef>
          <a:fillRef idx="0">
            <a:schemeClr val="accent1"/>
          </a:fillRef>
          <a:effectRef idx="0">
            <a:schemeClr val="accent1"/>
          </a:effectRef>
          <a:fontRef idx="minor">
            <a:schemeClr val="tx1"/>
          </a:fontRef>
        </p:style>
      </p:cxnSp>
      <p:pic>
        <p:nvPicPr>
          <p:cNvPr id="13314" name="Picture 2" descr="Image result for animal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848" y="2109536"/>
            <a:ext cx="3344779" cy="3344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3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0126" y="867962"/>
            <a:ext cx="6096000" cy="646331"/>
          </a:xfrm>
          <a:prstGeom prst="rect">
            <a:avLst/>
          </a:prstGeom>
        </p:spPr>
        <p:txBody>
          <a:bodyPr>
            <a:spAutoFit/>
          </a:bodyPr>
          <a:lstStyle/>
          <a:p>
            <a:r>
              <a:rPr lang="en-US" dirty="0" smtClean="0"/>
              <a:t>Which </a:t>
            </a:r>
            <a:r>
              <a:rPr lang="en-US" dirty="0"/>
              <a:t>statement made by the authors is most</a:t>
            </a:r>
            <a:br>
              <a:rPr lang="en-US" dirty="0"/>
            </a:br>
            <a:r>
              <a:rPr lang="en-US" dirty="0"/>
              <a:t>consistent with that data?</a:t>
            </a:r>
          </a:p>
        </p:txBody>
      </p:sp>
      <p:sp>
        <p:nvSpPr>
          <p:cNvPr id="3" name="Rectangle 2"/>
          <p:cNvSpPr/>
          <p:nvPr/>
        </p:nvSpPr>
        <p:spPr>
          <a:xfrm>
            <a:off x="3392905" y="2157208"/>
            <a:ext cx="6096000" cy="923330"/>
          </a:xfrm>
          <a:prstGeom prst="rect">
            <a:avLst/>
          </a:prstGeom>
        </p:spPr>
        <p:txBody>
          <a:bodyPr>
            <a:spAutoFit/>
          </a:bodyPr>
          <a:lstStyle/>
          <a:p>
            <a:r>
              <a:rPr lang="en-US">
                <a:latin typeface="MinionPro-Regular"/>
              </a:rPr>
              <a:t>Adenine, for example, can occur on either chain; but</a:t>
            </a:r>
          </a:p>
          <a:p>
            <a:r>
              <a:rPr lang="en-US" dirty="0">
                <a:latin typeface="MinionPro-Regular"/>
              </a:rPr>
              <a:t>when it does, its partner on the other chain must</a:t>
            </a:r>
          </a:p>
          <a:p>
            <a:r>
              <a:rPr lang="en-US" dirty="0">
                <a:latin typeface="MinionPro-Regular"/>
              </a:rPr>
              <a:t>always be thymine.</a:t>
            </a:r>
            <a:endParaRPr lang="en-US" dirty="0"/>
          </a:p>
        </p:txBody>
      </p:sp>
      <p:sp>
        <p:nvSpPr>
          <p:cNvPr id="4" name="Rectangle 3"/>
          <p:cNvSpPr/>
          <p:nvPr/>
        </p:nvSpPr>
        <p:spPr>
          <a:xfrm>
            <a:off x="3392905" y="3307956"/>
            <a:ext cx="6096000" cy="1477328"/>
          </a:xfrm>
          <a:prstGeom prst="rect">
            <a:avLst/>
          </a:prstGeom>
        </p:spPr>
        <p:txBody>
          <a:bodyPr>
            <a:spAutoFit/>
          </a:bodyPr>
          <a:lstStyle/>
          <a:p>
            <a:r>
              <a:rPr lang="en-US" dirty="0">
                <a:latin typeface="MinionPro-Regular"/>
              </a:rPr>
              <a:t>It follows that in a</a:t>
            </a:r>
          </a:p>
          <a:p>
            <a:r>
              <a:rPr lang="en-US" dirty="0">
                <a:latin typeface="MinionPro-Regular"/>
              </a:rPr>
              <a:t>long molecule many different permutations are</a:t>
            </a:r>
          </a:p>
          <a:p>
            <a:r>
              <a:rPr lang="en-US" dirty="0">
                <a:latin typeface="MinionPro-Regular"/>
              </a:rPr>
              <a:t>possible, and it therefore seems likely that the precise</a:t>
            </a:r>
          </a:p>
          <a:p>
            <a:r>
              <a:rPr lang="en-US" dirty="0">
                <a:latin typeface="MinionPro-Regular"/>
              </a:rPr>
              <a:t>sequence of bases is the code which carries the</a:t>
            </a:r>
          </a:p>
          <a:p>
            <a:r>
              <a:rPr lang="en-US" dirty="0" err="1">
                <a:latin typeface="MinionPro-Regular"/>
              </a:rPr>
              <a:t>genetical</a:t>
            </a:r>
            <a:r>
              <a:rPr lang="en-US" dirty="0">
                <a:latin typeface="MinionPro-Regular"/>
              </a:rPr>
              <a:t> information.</a:t>
            </a:r>
            <a:endParaRPr lang="en-US" dirty="0"/>
          </a:p>
        </p:txBody>
      </p:sp>
    </p:spTree>
    <p:extLst>
      <p:ext uri="{BB962C8B-B14F-4D97-AF65-F5344CB8AC3E}">
        <p14:creationId xmlns:p14="http://schemas.microsoft.com/office/powerpoint/2010/main" val="2206683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31. Based </a:t>
            </a:r>
            <a:r>
              <a:rPr lang="en-US" sz="2400" dirty="0"/>
              <a:t>on the table, is the percentage of adenine in</a:t>
            </a:r>
            <a:br>
              <a:rPr lang="en-US" sz="2400" dirty="0"/>
            </a:br>
            <a:r>
              <a:rPr lang="en-US" sz="2400" dirty="0"/>
              <a:t>each organism’s DNA the same or does it vary, and</a:t>
            </a:r>
            <a:br>
              <a:rPr lang="en-US" sz="2400" dirty="0"/>
            </a:br>
            <a:r>
              <a:rPr lang="en-US" sz="2400" dirty="0"/>
              <a:t>which statement made by the authors is most</a:t>
            </a:r>
            <a:br>
              <a:rPr lang="en-US" sz="2400" dirty="0"/>
            </a:br>
            <a:r>
              <a:rPr lang="en-US" sz="2400" dirty="0"/>
              <a:t>consistent with that data?</a:t>
            </a:r>
          </a:p>
        </p:txBody>
      </p:sp>
      <p:sp>
        <p:nvSpPr>
          <p:cNvPr id="4" name="Content Placeholder 3"/>
          <p:cNvSpPr>
            <a:spLocks noGrp="1"/>
          </p:cNvSpPr>
          <p:nvPr>
            <p:ph sz="half" idx="2"/>
          </p:nvPr>
        </p:nvSpPr>
        <p:spPr>
          <a:xfrm>
            <a:off x="822574" y="2256619"/>
            <a:ext cx="4396341" cy="4200245"/>
          </a:xfrm>
        </p:spPr>
        <p:txBody>
          <a:bodyPr/>
          <a:lstStyle/>
          <a:p>
            <a:pPr marL="0" indent="0">
              <a:buNone/>
            </a:pPr>
            <a:r>
              <a:rPr lang="en-US" dirty="0"/>
              <a:t>A) The same; “Two of . . . pyrimidines” (lines 6-8)</a:t>
            </a:r>
          </a:p>
          <a:p>
            <a:pPr marL="0" indent="0">
              <a:buNone/>
            </a:pPr>
            <a:r>
              <a:rPr lang="en-US" dirty="0"/>
              <a:t>B) The same; “The important . . . structure</a:t>
            </a:r>
            <a:r>
              <a:rPr lang="en-US" dirty="0" smtClean="0"/>
              <a:t>” (</a:t>
            </a:r>
            <a:r>
              <a:rPr lang="en-US" dirty="0"/>
              <a:t>lines 25-26)</a:t>
            </a:r>
          </a:p>
          <a:p>
            <a:pPr marL="0" indent="0">
              <a:buNone/>
            </a:pPr>
            <a:r>
              <a:rPr lang="en-US" dirty="0"/>
              <a:t>C) It varies; “Adenine . . . thymine” (lines 36-38)</a:t>
            </a:r>
          </a:p>
          <a:p>
            <a:pPr marL="0" indent="0">
              <a:buNone/>
            </a:pPr>
            <a:r>
              <a:rPr lang="en-US" dirty="0"/>
              <a:t>D) It varies; “It follows . . . information</a:t>
            </a:r>
            <a:r>
              <a:rPr lang="en-US" dirty="0" smtClean="0"/>
              <a:t>” (</a:t>
            </a:r>
            <a:r>
              <a:rPr lang="en-US" dirty="0"/>
              <a:t>lines 41-45)</a:t>
            </a:r>
          </a:p>
        </p:txBody>
      </p:sp>
      <p:cxnSp>
        <p:nvCxnSpPr>
          <p:cNvPr id="6" name="Straight Connector 5"/>
          <p:cNvCxnSpPr/>
          <p:nvPr/>
        </p:nvCxnSpPr>
        <p:spPr>
          <a:xfrm flipV="1">
            <a:off x="762000" y="2256619"/>
            <a:ext cx="553453" cy="358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761999" y="2914345"/>
            <a:ext cx="553453" cy="358244"/>
          </a:xfrm>
          <a:prstGeom prst="line">
            <a:avLst/>
          </a:prstGeom>
        </p:spPr>
        <p:style>
          <a:lnRef idx="1">
            <a:schemeClr val="accent1"/>
          </a:lnRef>
          <a:fillRef idx="0">
            <a:schemeClr val="accent1"/>
          </a:fillRef>
          <a:effectRef idx="0">
            <a:schemeClr val="accent1"/>
          </a:effectRef>
          <a:fontRef idx="minor">
            <a:schemeClr val="tx1"/>
          </a:fontRef>
        </p:style>
      </p:cxnSp>
      <p:sp>
        <p:nvSpPr>
          <p:cNvPr id="3" name="Rounded Rectangle 2"/>
          <p:cNvSpPr/>
          <p:nvPr/>
        </p:nvSpPr>
        <p:spPr>
          <a:xfrm>
            <a:off x="822574" y="4259179"/>
            <a:ext cx="4559552" cy="762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Image result for animal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101" y="2256619"/>
            <a:ext cx="2247900" cy="22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24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279" y="2466002"/>
            <a:ext cx="9404723" cy="1400530"/>
          </a:xfrm>
        </p:spPr>
        <p:txBody>
          <a:bodyPr/>
          <a:lstStyle/>
          <a:p>
            <a:r>
              <a:rPr lang="en-US" dirty="0" smtClean="0"/>
              <a:t>Questions on Section 1? </a:t>
            </a:r>
            <a:endParaRPr lang="en-US" dirty="0"/>
          </a:p>
        </p:txBody>
      </p:sp>
    </p:spTree>
    <p:extLst>
      <p:ext uri="{BB962C8B-B14F-4D97-AF65-F5344CB8AC3E}">
        <p14:creationId xmlns:p14="http://schemas.microsoft.com/office/powerpoint/2010/main" val="1860299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Section 2</a:t>
            </a:r>
            <a:endParaRPr lang="en-US" dirty="0"/>
          </a:p>
        </p:txBody>
      </p:sp>
      <p:sp>
        <p:nvSpPr>
          <p:cNvPr id="3" name="Subtitle 2"/>
          <p:cNvSpPr>
            <a:spLocks noGrp="1"/>
          </p:cNvSpPr>
          <p:nvPr>
            <p:ph type="subTitle" idx="1"/>
          </p:nvPr>
        </p:nvSpPr>
        <p:spPr/>
        <p:txBody>
          <a:bodyPr/>
          <a:lstStyle/>
          <a:p>
            <a:r>
              <a:rPr lang="en-US" dirty="0" smtClean="0"/>
              <a:t>Writing and language</a:t>
            </a:r>
            <a:endParaRPr lang="en-US" dirty="0"/>
          </a:p>
        </p:txBody>
      </p:sp>
      <p:pic>
        <p:nvPicPr>
          <p:cNvPr id="2050" name="Picture 2" descr="Image result for cat wri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726" y="3858650"/>
            <a:ext cx="3128378" cy="214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9877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writing and language passages</a:t>
            </a:r>
            <a:endParaRPr lang="en-US" dirty="0"/>
          </a:p>
        </p:txBody>
      </p:sp>
      <p:sp>
        <p:nvSpPr>
          <p:cNvPr id="3" name="Content Placeholder 2"/>
          <p:cNvSpPr>
            <a:spLocks noGrp="1"/>
          </p:cNvSpPr>
          <p:nvPr>
            <p:ph idx="1"/>
          </p:nvPr>
        </p:nvSpPr>
        <p:spPr/>
        <p:txBody>
          <a:bodyPr/>
          <a:lstStyle/>
          <a:p>
            <a:r>
              <a:rPr lang="en-US" dirty="0" smtClean="0"/>
              <a:t>Read through the passage quickly the first time.</a:t>
            </a:r>
          </a:p>
          <a:p>
            <a:r>
              <a:rPr lang="en-US" dirty="0" smtClean="0"/>
              <a:t>Jot down notes in the margins about the main ideas/topics for each paragraph.</a:t>
            </a:r>
          </a:p>
          <a:p>
            <a:r>
              <a:rPr lang="en-US" dirty="0" smtClean="0"/>
              <a:t>When finished, determine the main idea for the entire passage in your own words.</a:t>
            </a:r>
            <a:endParaRPr lang="en-US" dirty="0"/>
          </a:p>
        </p:txBody>
      </p:sp>
      <p:pic>
        <p:nvPicPr>
          <p:cNvPr id="15362" name="Picture 2" descr="Image result for pen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189" y="3907143"/>
            <a:ext cx="3511884" cy="2341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70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you finish…</a:t>
            </a:r>
            <a:endParaRPr lang="en-US" dirty="0"/>
          </a:p>
        </p:txBody>
      </p:sp>
      <p:sp>
        <p:nvSpPr>
          <p:cNvPr id="3" name="Content Placeholder 2"/>
          <p:cNvSpPr>
            <a:spLocks noGrp="1"/>
          </p:cNvSpPr>
          <p:nvPr>
            <p:ph idx="1"/>
          </p:nvPr>
        </p:nvSpPr>
        <p:spPr/>
        <p:txBody>
          <a:bodyPr/>
          <a:lstStyle/>
          <a:p>
            <a:r>
              <a:rPr lang="en-US" dirty="0" smtClean="0"/>
              <a:t>Write down the main idea of the passage in your own words.</a:t>
            </a:r>
            <a:endParaRPr lang="en-US" dirty="0"/>
          </a:p>
        </p:txBody>
      </p:sp>
    </p:spTree>
    <p:extLst>
      <p:ext uri="{BB962C8B-B14F-4D97-AF65-F5344CB8AC3E}">
        <p14:creationId xmlns:p14="http://schemas.microsoft.com/office/powerpoint/2010/main" val="396005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008802"/>
            <a:ext cx="9404723" cy="1400530"/>
          </a:xfrm>
        </p:spPr>
        <p:txBody>
          <a:bodyPr/>
          <a:lstStyle/>
          <a:p>
            <a:r>
              <a:rPr lang="en-US" dirty="0" smtClean="0"/>
              <a:t>What is the main idea for this passage? </a:t>
            </a:r>
            <a:endParaRPr lang="en-US" dirty="0"/>
          </a:p>
        </p:txBody>
      </p:sp>
      <p:sp>
        <p:nvSpPr>
          <p:cNvPr id="3" name="Content Placeholder 2"/>
          <p:cNvSpPr>
            <a:spLocks noGrp="1"/>
          </p:cNvSpPr>
          <p:nvPr>
            <p:ph idx="1"/>
          </p:nvPr>
        </p:nvSpPr>
        <p:spPr>
          <a:xfrm>
            <a:off x="1103312" y="4403558"/>
            <a:ext cx="8946541" cy="1844841"/>
          </a:xfrm>
        </p:spPr>
        <p:txBody>
          <a:bodyPr/>
          <a:lstStyle/>
          <a:p>
            <a:pPr marL="0" indent="0">
              <a:buNone/>
            </a:pPr>
            <a:r>
              <a:rPr lang="en-US" dirty="0" smtClean="0"/>
              <a:t>Greek yogurt has nutritional benefits, and although it can have some negative environmental impact, farmers can take steps to limit these consequences.</a:t>
            </a:r>
            <a:endParaRPr lang="en-US" dirty="0"/>
          </a:p>
        </p:txBody>
      </p:sp>
    </p:spTree>
    <p:extLst>
      <p:ext uri="{BB962C8B-B14F-4D97-AF65-F5344CB8AC3E}">
        <p14:creationId xmlns:p14="http://schemas.microsoft.com/office/powerpoint/2010/main" val="187714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68" y="569039"/>
            <a:ext cx="10294431" cy="830997"/>
          </a:xfrm>
          <a:prstGeom prst="rect">
            <a:avLst/>
          </a:prstGeom>
          <a:noFill/>
        </p:spPr>
        <p:txBody>
          <a:bodyPr wrap="square" lIns="91440" tIns="45720" rIns="91440" bIns="45720">
            <a:spAutoFit/>
          </a:bodyPr>
          <a:lstStyle/>
          <a:p>
            <a:pPr algn="ctr"/>
            <a:r>
              <a:rPr lang="en-US" sz="2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Pro tip: examining the answer choices can give you a hint about what to look for in the sentence.</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TextBox 2"/>
          <p:cNvSpPr txBox="1"/>
          <p:nvPr/>
        </p:nvSpPr>
        <p:spPr>
          <a:xfrm>
            <a:off x="4363453" y="1981200"/>
            <a:ext cx="2053389" cy="1200329"/>
          </a:xfrm>
          <a:prstGeom prst="rect">
            <a:avLst/>
          </a:prstGeom>
          <a:noFill/>
        </p:spPr>
        <p:txBody>
          <a:bodyPr wrap="square" rtlCol="0">
            <a:spAutoFit/>
          </a:bodyPr>
          <a:lstStyle/>
          <a:p>
            <a:pPr marL="342900" indent="-342900">
              <a:buAutoNum type="alphaUcParenR"/>
            </a:pPr>
            <a:r>
              <a:rPr lang="en-US" dirty="0" smtClean="0"/>
              <a:t>NO CHANGE</a:t>
            </a:r>
          </a:p>
          <a:p>
            <a:pPr marL="342900" indent="-342900">
              <a:buAutoNum type="alphaUcParenR"/>
            </a:pPr>
            <a:r>
              <a:rPr lang="en-US" dirty="0"/>
              <a:t>a</a:t>
            </a:r>
            <a:r>
              <a:rPr lang="en-US" dirty="0" smtClean="0"/>
              <a:t>te</a:t>
            </a:r>
          </a:p>
          <a:p>
            <a:pPr marL="342900" indent="-342900">
              <a:buAutoNum type="alphaUcParenR"/>
            </a:pPr>
            <a:r>
              <a:rPr lang="en-US" dirty="0" smtClean="0"/>
              <a:t>will eat</a:t>
            </a:r>
          </a:p>
          <a:p>
            <a:pPr marL="342900" indent="-342900">
              <a:buAutoNum type="alphaUcParenR"/>
            </a:pPr>
            <a:r>
              <a:rPr lang="en-US" dirty="0" smtClean="0"/>
              <a:t>is eating</a:t>
            </a:r>
            <a:endParaRPr lang="en-US" dirty="0"/>
          </a:p>
        </p:txBody>
      </p:sp>
      <p:sp>
        <p:nvSpPr>
          <p:cNvPr id="4" name="Rectangle 3"/>
          <p:cNvSpPr/>
          <p:nvPr/>
        </p:nvSpPr>
        <p:spPr>
          <a:xfrm>
            <a:off x="154700" y="3531860"/>
            <a:ext cx="10294431" cy="461665"/>
          </a:xfrm>
          <a:prstGeom prst="rect">
            <a:avLst/>
          </a:prstGeom>
          <a:noFill/>
        </p:spPr>
        <p:txBody>
          <a:bodyPr wrap="square" lIns="91440" tIns="45720" rIns="91440" bIns="45720">
            <a:spAutoFit/>
          </a:bodyPr>
          <a:lstStyle/>
          <a:p>
            <a:pPr algn="ctr"/>
            <a:r>
              <a:rPr lang="en-US" sz="2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is the difference?</a:t>
            </a: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p:cNvSpPr txBox="1"/>
          <p:nvPr/>
        </p:nvSpPr>
        <p:spPr>
          <a:xfrm>
            <a:off x="4162926" y="4435642"/>
            <a:ext cx="2277978" cy="523220"/>
          </a:xfrm>
          <a:prstGeom prst="rect">
            <a:avLst/>
          </a:prstGeom>
          <a:noFill/>
        </p:spPr>
        <p:txBody>
          <a:bodyPr wrap="square" rtlCol="0">
            <a:spAutoFit/>
          </a:bodyPr>
          <a:lstStyle/>
          <a:p>
            <a:r>
              <a:rPr lang="en-US" sz="2800" dirty="0" smtClean="0"/>
              <a:t>Verb tense</a:t>
            </a:r>
            <a:endParaRPr lang="en-US" sz="2800" dirty="0"/>
          </a:p>
        </p:txBody>
      </p:sp>
    </p:spTree>
    <p:extLst>
      <p:ext uri="{BB962C8B-B14F-4D97-AF65-F5344CB8AC3E}">
        <p14:creationId xmlns:p14="http://schemas.microsoft.com/office/powerpoint/2010/main" val="35078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1. Given </a:t>
            </a:r>
            <a:r>
              <a:rPr lang="en-US" sz="2400" dirty="0"/>
              <a:t>these solutions as well as the many health benefits</a:t>
            </a:r>
            <a:br>
              <a:rPr lang="en-US" sz="2400" dirty="0"/>
            </a:br>
            <a:r>
              <a:rPr lang="en-US" sz="2400" dirty="0"/>
              <a:t>of the food, the advantages of Greek yogurt </a:t>
            </a:r>
            <a:r>
              <a:rPr lang="en-US" sz="2400" u="sng" dirty="0"/>
              <a:t>outdo</a:t>
            </a:r>
            <a:r>
              <a:rPr lang="en-US" sz="2400" dirty="0"/>
              <a:t> the</a:t>
            </a:r>
            <a:br>
              <a:rPr lang="en-US" sz="2400" dirty="0"/>
            </a:br>
            <a:r>
              <a:rPr lang="en-US" sz="2400" dirty="0"/>
              <a:t>potential drawbacks of its production.</a:t>
            </a:r>
          </a:p>
        </p:txBody>
      </p:sp>
      <p:sp>
        <p:nvSpPr>
          <p:cNvPr id="3" name="Content Placeholder 2"/>
          <p:cNvSpPr>
            <a:spLocks noGrp="1"/>
          </p:cNvSpPr>
          <p:nvPr>
            <p:ph sz="half" idx="1"/>
          </p:nvPr>
        </p:nvSpPr>
        <p:spPr>
          <a:xfrm>
            <a:off x="798512" y="1960226"/>
            <a:ext cx="4396339" cy="1809670"/>
          </a:xfrm>
        </p:spPr>
        <p:txBody>
          <a:bodyPr/>
          <a:lstStyle/>
          <a:p>
            <a:pPr marL="0" indent="0">
              <a:buNone/>
            </a:pPr>
            <a:r>
              <a:rPr lang="en-US" dirty="0"/>
              <a:t>A) NO CHANGE</a:t>
            </a:r>
          </a:p>
          <a:p>
            <a:pPr marL="0" indent="0">
              <a:buNone/>
            </a:pPr>
            <a:r>
              <a:rPr lang="en-US" dirty="0"/>
              <a:t>B) defeat</a:t>
            </a:r>
          </a:p>
          <a:p>
            <a:pPr marL="0" indent="0">
              <a:buNone/>
            </a:pPr>
            <a:r>
              <a:rPr lang="en-US" dirty="0"/>
              <a:t>C) outperform</a:t>
            </a:r>
          </a:p>
          <a:p>
            <a:pPr marL="0" indent="0">
              <a:buNone/>
            </a:pPr>
            <a:r>
              <a:rPr lang="en-US" dirty="0"/>
              <a:t>D) outweigh</a:t>
            </a:r>
          </a:p>
        </p:txBody>
      </p:sp>
      <p:sp>
        <p:nvSpPr>
          <p:cNvPr id="4" name="Content Placeholder 3"/>
          <p:cNvSpPr>
            <a:spLocks noGrp="1"/>
          </p:cNvSpPr>
          <p:nvPr>
            <p:ph sz="half" idx="2"/>
          </p:nvPr>
        </p:nvSpPr>
        <p:spPr>
          <a:xfrm>
            <a:off x="5437925" y="1863972"/>
            <a:ext cx="4396341" cy="4200245"/>
          </a:xfrm>
        </p:spPr>
        <p:txBody>
          <a:bodyPr/>
          <a:lstStyle/>
          <a:p>
            <a:r>
              <a:rPr lang="en-US" dirty="0" smtClean="0"/>
              <a:t>Before looking at the answer choices, try filling in your own word by determining what should go there based on the context.</a:t>
            </a:r>
          </a:p>
          <a:p>
            <a:r>
              <a:rPr lang="en-US" dirty="0" smtClean="0"/>
              <a:t>Then, eliminate answer choices that won’t work based on your reasoning.</a:t>
            </a:r>
          </a:p>
          <a:p>
            <a:r>
              <a:rPr lang="en-US" dirty="0" smtClean="0"/>
              <a:t>Finally, plug in remaining answers and choose the best.</a:t>
            </a:r>
            <a:endParaRPr lang="en-US" dirty="0"/>
          </a:p>
        </p:txBody>
      </p:sp>
      <p:sp>
        <p:nvSpPr>
          <p:cNvPr id="6" name="Rectangle 5"/>
          <p:cNvSpPr/>
          <p:nvPr/>
        </p:nvSpPr>
        <p:spPr>
          <a:xfrm>
            <a:off x="384595" y="3964094"/>
            <a:ext cx="505333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Word replacement</a:t>
            </a:r>
            <a:endParaRPr lang="en-US" sz="5400" b="1" cap="none" spc="0" dirty="0">
              <a:ln/>
              <a:solidFill>
                <a:schemeClr val="accent4"/>
              </a:solidFill>
              <a:effectLst/>
            </a:endParaRPr>
          </a:p>
        </p:txBody>
      </p:sp>
      <p:cxnSp>
        <p:nvCxnSpPr>
          <p:cNvPr id="8" name="Straight Connector 7"/>
          <p:cNvCxnSpPr/>
          <p:nvPr/>
        </p:nvCxnSpPr>
        <p:spPr>
          <a:xfrm flipV="1">
            <a:off x="646111" y="2398295"/>
            <a:ext cx="926015" cy="232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24261" y="2009466"/>
            <a:ext cx="926015" cy="23261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98512" y="3152274"/>
            <a:ext cx="1615825" cy="5053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Image result for animal wri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12969" y="4838924"/>
            <a:ext cx="2345322" cy="175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2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heel(1)">
                                      <p:cBhvr>
                                        <p:cTn id="3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 They </a:t>
            </a:r>
            <a:r>
              <a:rPr lang="en-US" sz="2400" dirty="0"/>
              <a:t>can add it to livestock feed as a protein</a:t>
            </a:r>
            <a:br>
              <a:rPr lang="en-US" sz="2400" dirty="0"/>
            </a:br>
            <a:r>
              <a:rPr lang="en-US" sz="2400" u="sng" dirty="0"/>
              <a:t>supplement, and people can make their own</a:t>
            </a:r>
            <a:br>
              <a:rPr lang="en-US" sz="2400" u="sng" dirty="0"/>
            </a:br>
            <a:r>
              <a:rPr lang="en-US" sz="2400" u="sng" dirty="0"/>
              <a:t>Greek-style yogurt at home by straining regular yogurt.</a:t>
            </a:r>
          </a:p>
        </p:txBody>
      </p:sp>
      <p:sp>
        <p:nvSpPr>
          <p:cNvPr id="3" name="Content Placeholder 2"/>
          <p:cNvSpPr>
            <a:spLocks noGrp="1"/>
          </p:cNvSpPr>
          <p:nvPr>
            <p:ph sz="half" idx="1"/>
          </p:nvPr>
        </p:nvSpPr>
        <p:spPr>
          <a:xfrm>
            <a:off x="798512" y="1853248"/>
            <a:ext cx="4396339" cy="3536899"/>
          </a:xfrm>
        </p:spPr>
        <p:txBody>
          <a:bodyPr>
            <a:normAutofit/>
          </a:bodyPr>
          <a:lstStyle/>
          <a:p>
            <a:pPr marL="0" indent="0">
              <a:buNone/>
            </a:pPr>
            <a:r>
              <a:rPr lang="en-US" dirty="0"/>
              <a:t>Which choice provides the most relevant detail?</a:t>
            </a:r>
          </a:p>
          <a:p>
            <a:pPr marL="0" indent="0">
              <a:buNone/>
            </a:pPr>
            <a:r>
              <a:rPr lang="en-US" dirty="0"/>
              <a:t>A) NO CHANGE</a:t>
            </a:r>
          </a:p>
          <a:p>
            <a:pPr marL="0" indent="0">
              <a:buNone/>
            </a:pPr>
            <a:r>
              <a:rPr lang="en-US" dirty="0"/>
              <a:t>B) supplement and convert it into gas to use as </a:t>
            </a:r>
            <a:r>
              <a:rPr lang="en-US" dirty="0" smtClean="0"/>
              <a:t>fuel in </a:t>
            </a:r>
            <a:r>
              <a:rPr lang="en-US" dirty="0"/>
              <a:t>electricity production.</a:t>
            </a:r>
          </a:p>
          <a:p>
            <a:pPr marL="0" indent="0">
              <a:buNone/>
            </a:pPr>
            <a:r>
              <a:rPr lang="en-US" dirty="0"/>
              <a:t>C) supplement, while sweet whey is more </a:t>
            </a:r>
            <a:r>
              <a:rPr lang="en-US" dirty="0" smtClean="0"/>
              <a:t>desirable as </a:t>
            </a:r>
            <a:r>
              <a:rPr lang="en-US" dirty="0"/>
              <a:t>a food additive for humans.</a:t>
            </a:r>
          </a:p>
          <a:p>
            <a:pPr marL="0" indent="0">
              <a:buNone/>
            </a:pPr>
            <a:r>
              <a:rPr lang="en-US" dirty="0"/>
              <a:t>D) supplement, which provides an </a:t>
            </a:r>
            <a:r>
              <a:rPr lang="en-US" dirty="0" smtClean="0"/>
              <a:t>important element </a:t>
            </a:r>
            <a:r>
              <a:rPr lang="en-US" dirty="0"/>
              <a:t>of their diet.</a:t>
            </a:r>
          </a:p>
        </p:txBody>
      </p:sp>
      <p:sp>
        <p:nvSpPr>
          <p:cNvPr id="4" name="Content Placeholder 3"/>
          <p:cNvSpPr>
            <a:spLocks noGrp="1"/>
          </p:cNvSpPr>
          <p:nvPr>
            <p:ph sz="half" idx="2"/>
          </p:nvPr>
        </p:nvSpPr>
        <p:spPr>
          <a:xfrm>
            <a:off x="5654493" y="2056092"/>
            <a:ext cx="5173928" cy="4200245"/>
          </a:xfrm>
        </p:spPr>
        <p:txBody>
          <a:bodyPr>
            <a:normAutofit/>
          </a:bodyPr>
          <a:lstStyle/>
          <a:p>
            <a:r>
              <a:rPr lang="en-US" dirty="0" smtClean="0"/>
              <a:t>First, eliminate any answer choices that contain errors or make no sense.</a:t>
            </a:r>
          </a:p>
          <a:p>
            <a:pPr lvl="1"/>
            <a:r>
              <a:rPr lang="en-US" dirty="0" smtClean="0"/>
              <a:t>Be sure to put choices in the sentence</a:t>
            </a:r>
          </a:p>
          <a:p>
            <a:r>
              <a:rPr lang="en-US" dirty="0" smtClean="0"/>
              <a:t>Refer to your main idea for the passage as well as for the </a:t>
            </a:r>
            <a:r>
              <a:rPr lang="en-US" smtClean="0"/>
              <a:t>individual </a:t>
            </a:r>
            <a:r>
              <a:rPr lang="en-US" smtClean="0"/>
              <a:t>paragraph.</a:t>
            </a:r>
            <a:endParaRPr lang="en-US" dirty="0" smtClean="0"/>
          </a:p>
          <a:p>
            <a:r>
              <a:rPr lang="en-US" dirty="0" smtClean="0"/>
              <a:t>Determine which answer choice most closely fits those main ideas.</a:t>
            </a:r>
          </a:p>
        </p:txBody>
      </p:sp>
      <p:sp>
        <p:nvSpPr>
          <p:cNvPr id="5" name="Rectangle 4"/>
          <p:cNvSpPr/>
          <p:nvPr/>
        </p:nvSpPr>
        <p:spPr>
          <a:xfrm>
            <a:off x="5654493" y="4817151"/>
            <a:ext cx="505333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Adding information</a:t>
            </a:r>
            <a:endParaRPr lang="en-US" sz="5400" b="1" cap="none" spc="0" dirty="0">
              <a:ln/>
              <a:solidFill>
                <a:schemeClr val="accent4"/>
              </a:solidFill>
              <a:effectLst/>
            </a:endParaRPr>
          </a:p>
        </p:txBody>
      </p:sp>
      <p:cxnSp>
        <p:nvCxnSpPr>
          <p:cNvPr id="9" name="Straight Connector 8"/>
          <p:cNvCxnSpPr/>
          <p:nvPr/>
        </p:nvCxnSpPr>
        <p:spPr>
          <a:xfrm flipV="1">
            <a:off x="798512" y="3601453"/>
            <a:ext cx="532983" cy="376989"/>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798512" y="2935705"/>
            <a:ext cx="4396339" cy="6657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950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3. If </a:t>
            </a:r>
            <a:r>
              <a:rPr lang="en-US" sz="2400" dirty="0"/>
              <a:t>it is improperly introduced into the environment,</a:t>
            </a:r>
            <a:br>
              <a:rPr lang="en-US" sz="2400" dirty="0"/>
            </a:br>
            <a:r>
              <a:rPr lang="en-US" sz="2400" dirty="0"/>
              <a:t>acid-whey runoff </a:t>
            </a:r>
            <a:r>
              <a:rPr lang="en-US" sz="2400" u="sng" dirty="0" smtClean="0"/>
              <a:t>can pollute waterways, </a:t>
            </a:r>
            <a:r>
              <a:rPr lang="en-US" sz="2400" dirty="0" smtClean="0"/>
              <a:t>depleting</a:t>
            </a:r>
            <a:r>
              <a:rPr lang="en-US" sz="2400" dirty="0"/>
              <a:t/>
            </a:r>
            <a:br>
              <a:rPr lang="en-US" sz="2400" dirty="0"/>
            </a:br>
            <a:r>
              <a:rPr lang="en-US" sz="2400" dirty="0"/>
              <a:t>the oxygen content of </a:t>
            </a:r>
            <a:r>
              <a:rPr lang="en-US" sz="2400" dirty="0" smtClean="0"/>
              <a:t>streams </a:t>
            </a:r>
            <a:r>
              <a:rPr lang="en-US" sz="2400" dirty="0"/>
              <a:t>and rivers as it</a:t>
            </a:r>
            <a:br>
              <a:rPr lang="en-US" sz="2400" dirty="0"/>
            </a:br>
            <a:r>
              <a:rPr lang="en-US" sz="2400" dirty="0"/>
              <a:t>decomposes. </a:t>
            </a:r>
          </a:p>
        </p:txBody>
      </p:sp>
      <p:sp>
        <p:nvSpPr>
          <p:cNvPr id="3" name="Content Placeholder 2"/>
          <p:cNvSpPr>
            <a:spLocks noGrp="1"/>
          </p:cNvSpPr>
          <p:nvPr>
            <p:ph sz="half" idx="1"/>
          </p:nvPr>
        </p:nvSpPr>
        <p:spPr/>
        <p:txBody>
          <a:bodyPr>
            <a:normAutofit lnSpcReduction="10000"/>
          </a:bodyPr>
          <a:lstStyle/>
          <a:p>
            <a:pPr marL="0" indent="0">
              <a:buNone/>
            </a:pPr>
            <a:endParaRPr lang="en-US" dirty="0"/>
          </a:p>
          <a:p>
            <a:pPr marL="0" indent="0">
              <a:buNone/>
            </a:pPr>
            <a:r>
              <a:rPr lang="en-US" dirty="0"/>
              <a:t>A) NO CHANGE</a:t>
            </a:r>
          </a:p>
          <a:p>
            <a:pPr marL="0" indent="0">
              <a:buNone/>
            </a:pPr>
            <a:r>
              <a:rPr lang="en-US" dirty="0"/>
              <a:t>B) can pollute </a:t>
            </a:r>
            <a:r>
              <a:rPr lang="en-US" dirty="0" smtClean="0"/>
              <a:t>waterway’s</a:t>
            </a:r>
            <a:r>
              <a:rPr lang="en-US" dirty="0"/>
              <a:t>,</a:t>
            </a:r>
          </a:p>
          <a:p>
            <a:pPr marL="0" indent="0">
              <a:buNone/>
            </a:pPr>
            <a:r>
              <a:rPr lang="en-US" dirty="0"/>
              <a:t>C) could have polluted waterways,</a:t>
            </a:r>
          </a:p>
          <a:p>
            <a:pPr marL="0" indent="0">
              <a:buNone/>
            </a:pPr>
            <a:r>
              <a:rPr lang="en-US" dirty="0"/>
              <a:t>D) has polluted waterway’s,</a:t>
            </a:r>
          </a:p>
        </p:txBody>
      </p:sp>
      <p:sp>
        <p:nvSpPr>
          <p:cNvPr id="4" name="Content Placeholder 3"/>
          <p:cNvSpPr>
            <a:spLocks noGrp="1"/>
          </p:cNvSpPr>
          <p:nvPr>
            <p:ph sz="half" idx="2"/>
          </p:nvPr>
        </p:nvSpPr>
        <p:spPr/>
        <p:txBody>
          <a:bodyPr>
            <a:normAutofit lnSpcReduction="10000"/>
          </a:bodyPr>
          <a:lstStyle/>
          <a:p>
            <a:r>
              <a:rPr lang="en-US" dirty="0" smtClean="0"/>
              <a:t>This type of question asks you to act as an editor by selecting which text to use to replace existing text.</a:t>
            </a:r>
          </a:p>
          <a:p>
            <a:r>
              <a:rPr lang="en-US" dirty="0" smtClean="0"/>
              <a:t>First, identify any errors in the original. Eliminate answer choices that don’t correct that error.</a:t>
            </a:r>
          </a:p>
          <a:p>
            <a:r>
              <a:rPr lang="en-US" dirty="0" smtClean="0"/>
              <a:t>Then, eliminate answer choices that introduce new errors.</a:t>
            </a:r>
          </a:p>
          <a:p>
            <a:pPr lvl="1"/>
            <a:r>
              <a:rPr lang="en-US" dirty="0" smtClean="0"/>
              <a:t>Be sure to pay attention to the tense of the entire paragraph.</a:t>
            </a:r>
          </a:p>
          <a:p>
            <a:r>
              <a:rPr lang="en-US" dirty="0" smtClean="0"/>
              <a:t>Remember, even if the original isn’t WRONG, there could still be a BETTER choice.</a:t>
            </a:r>
            <a:endParaRPr lang="en-US" dirty="0"/>
          </a:p>
        </p:txBody>
      </p:sp>
      <p:sp>
        <p:nvSpPr>
          <p:cNvPr id="5" name="Rectangle 4"/>
          <p:cNvSpPr/>
          <p:nvPr/>
        </p:nvSpPr>
        <p:spPr>
          <a:xfrm>
            <a:off x="446321" y="4400056"/>
            <a:ext cx="505333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Sentence corrections</a:t>
            </a:r>
            <a:endParaRPr lang="en-US" sz="5400" b="1" cap="none" spc="0" dirty="0">
              <a:ln/>
              <a:solidFill>
                <a:schemeClr val="accent4"/>
              </a:solidFill>
              <a:effectLst/>
            </a:endParaRPr>
          </a:p>
        </p:txBody>
      </p:sp>
      <p:cxnSp>
        <p:nvCxnSpPr>
          <p:cNvPr id="7" name="Straight Connector 6"/>
          <p:cNvCxnSpPr/>
          <p:nvPr/>
        </p:nvCxnSpPr>
        <p:spPr>
          <a:xfrm flipV="1">
            <a:off x="1010653" y="2847474"/>
            <a:ext cx="561473" cy="26469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103312" y="3620648"/>
            <a:ext cx="561473" cy="264694"/>
          </a:xfrm>
          <a:prstGeom prst="line">
            <a:avLst/>
          </a:prstGeom>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010653" y="2446421"/>
            <a:ext cx="2173705" cy="3288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Image result for animal wri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50834" y="2765689"/>
            <a:ext cx="1854033" cy="1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1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4. Yogurt </a:t>
            </a:r>
            <a:r>
              <a:rPr lang="en-US" sz="2400" dirty="0"/>
              <a:t>manufacturers, </a:t>
            </a:r>
            <a:r>
              <a:rPr lang="en-US" sz="2400" dirty="0" smtClean="0"/>
              <a:t>food </a:t>
            </a:r>
            <a:r>
              <a:rPr lang="en-US" sz="2400" u="sng" dirty="0" smtClean="0"/>
              <a:t>scientists</a:t>
            </a:r>
            <a:r>
              <a:rPr lang="en-US" sz="2400" u="sng" dirty="0"/>
              <a:t>; and</a:t>
            </a:r>
            <a:r>
              <a:rPr lang="en-US" sz="2400" dirty="0"/>
              <a:t> government officials are </a:t>
            </a:r>
            <a:r>
              <a:rPr lang="en-US" sz="2400" dirty="0" smtClean="0"/>
              <a:t>also working </a:t>
            </a:r>
            <a:r>
              <a:rPr lang="en-US" sz="2400" dirty="0"/>
              <a:t>together to develop additional solutions </a:t>
            </a:r>
            <a:r>
              <a:rPr lang="en-US" sz="2400" dirty="0" smtClean="0"/>
              <a:t>for reusing </a:t>
            </a:r>
            <a:r>
              <a:rPr lang="en-US" sz="2400" dirty="0"/>
              <a:t>whey.</a:t>
            </a:r>
          </a:p>
        </p:txBody>
      </p:sp>
      <p:sp>
        <p:nvSpPr>
          <p:cNvPr id="3" name="Content Placeholder 2"/>
          <p:cNvSpPr>
            <a:spLocks noGrp="1"/>
          </p:cNvSpPr>
          <p:nvPr>
            <p:ph sz="half" idx="1"/>
          </p:nvPr>
        </p:nvSpPr>
        <p:spPr/>
        <p:txBody>
          <a:bodyPr/>
          <a:lstStyle/>
          <a:p>
            <a:pPr marL="0" indent="0">
              <a:buNone/>
            </a:pPr>
            <a:r>
              <a:rPr lang="en-US" dirty="0"/>
              <a:t>A) NO CHANGE</a:t>
            </a:r>
          </a:p>
          <a:p>
            <a:pPr marL="0" indent="0">
              <a:buNone/>
            </a:pPr>
            <a:r>
              <a:rPr lang="en-US" dirty="0"/>
              <a:t>B) scientists: and</a:t>
            </a:r>
          </a:p>
          <a:p>
            <a:pPr marL="0" indent="0">
              <a:buNone/>
            </a:pPr>
            <a:r>
              <a:rPr lang="en-US" dirty="0"/>
              <a:t>C) scientists, and</a:t>
            </a:r>
          </a:p>
          <a:p>
            <a:pPr marL="0" indent="0">
              <a:buNone/>
            </a:pPr>
            <a:r>
              <a:rPr lang="en-US" dirty="0"/>
              <a:t>D) scientists, and,</a:t>
            </a:r>
          </a:p>
        </p:txBody>
      </p:sp>
      <p:sp>
        <p:nvSpPr>
          <p:cNvPr id="5" name="Rectangle 4"/>
          <p:cNvSpPr/>
          <p:nvPr/>
        </p:nvSpPr>
        <p:spPr>
          <a:xfrm>
            <a:off x="4087878" y="2003977"/>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type of question is this?</a:t>
            </a:r>
            <a:endParaRPr lang="en-US" sz="5400" b="1" cap="none" spc="0" dirty="0">
              <a:ln/>
              <a:solidFill>
                <a:schemeClr val="accent4"/>
              </a:solidFill>
              <a:effectLst/>
            </a:endParaRPr>
          </a:p>
        </p:txBody>
      </p:sp>
      <p:cxnSp>
        <p:nvCxnSpPr>
          <p:cNvPr id="7" name="Straight Connector 6"/>
          <p:cNvCxnSpPr/>
          <p:nvPr/>
        </p:nvCxnSpPr>
        <p:spPr>
          <a:xfrm flipV="1">
            <a:off x="1103312" y="2060575"/>
            <a:ext cx="428709" cy="337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103311" y="2525796"/>
            <a:ext cx="428709" cy="337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03310" y="3320716"/>
            <a:ext cx="428709" cy="337720"/>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103310" y="2919663"/>
            <a:ext cx="2198171" cy="3288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99776" y="5111119"/>
            <a:ext cx="11170856" cy="120032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smtClean="0">
                <a:ln/>
                <a:solidFill>
                  <a:schemeClr val="accent3"/>
                </a:solidFill>
                <a:effectLst/>
              </a:rPr>
              <a:t>Language tip: in a list, separate items with commas, and always put a comma before the “and.” If an item in the list contains commas, then you separate the items with semicolons.</a:t>
            </a:r>
            <a:endParaRPr lang="en-US" sz="2400" b="1" cap="none" spc="0" dirty="0">
              <a:ln/>
              <a:solidFill>
                <a:schemeClr val="accent3"/>
              </a:solidFill>
              <a:effectLst/>
            </a:endParaRPr>
          </a:p>
        </p:txBody>
      </p:sp>
      <p:pic>
        <p:nvPicPr>
          <p:cNvPr id="18434" name="Picture 2" descr="Image result for animal wri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0021" y="2479360"/>
            <a:ext cx="2010611" cy="1507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72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1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5. If </a:t>
            </a:r>
            <a:r>
              <a:rPr lang="en-US" sz="2400" dirty="0"/>
              <a:t>it is improperly introduced into the environment,</a:t>
            </a:r>
            <a:br>
              <a:rPr lang="en-US" sz="2400" dirty="0"/>
            </a:br>
            <a:r>
              <a:rPr lang="en-US" sz="2400" dirty="0"/>
              <a:t>acid-whey runoff can pollute waterways, depleting</a:t>
            </a:r>
            <a:br>
              <a:rPr lang="en-US" sz="2400" dirty="0"/>
            </a:br>
            <a:r>
              <a:rPr lang="en-US" sz="2400" dirty="0"/>
              <a:t>the oxygen content of streams and rivers as it</a:t>
            </a:r>
            <a:br>
              <a:rPr lang="en-US" sz="2400" dirty="0"/>
            </a:br>
            <a:r>
              <a:rPr lang="en-US" sz="2400" dirty="0"/>
              <a:t>decomposes.</a:t>
            </a:r>
          </a:p>
        </p:txBody>
      </p:sp>
      <p:sp>
        <p:nvSpPr>
          <p:cNvPr id="3" name="Content Placeholder 2"/>
          <p:cNvSpPr>
            <a:spLocks noGrp="1"/>
          </p:cNvSpPr>
          <p:nvPr>
            <p:ph sz="half" idx="1"/>
          </p:nvPr>
        </p:nvSpPr>
        <p:spPr/>
        <p:txBody>
          <a:bodyPr/>
          <a:lstStyle/>
          <a:p>
            <a:pPr marL="0" indent="0">
              <a:buNone/>
            </a:pPr>
            <a:r>
              <a:rPr lang="en-US" dirty="0"/>
              <a:t>To make this paragraph most logical, sentence </a:t>
            </a:r>
            <a:r>
              <a:rPr lang="en-US" dirty="0" smtClean="0"/>
              <a:t>5 should </a:t>
            </a:r>
            <a:r>
              <a:rPr lang="en-US" dirty="0"/>
              <a:t>be placed</a:t>
            </a:r>
          </a:p>
          <a:p>
            <a:pPr marL="0" indent="0">
              <a:buNone/>
            </a:pPr>
            <a:r>
              <a:rPr lang="en-US" dirty="0"/>
              <a:t>A) where it is now.</a:t>
            </a:r>
          </a:p>
          <a:p>
            <a:pPr marL="0" indent="0">
              <a:buNone/>
            </a:pPr>
            <a:r>
              <a:rPr lang="en-US" dirty="0"/>
              <a:t>B) after sentence 1.</a:t>
            </a:r>
          </a:p>
          <a:p>
            <a:pPr marL="0" indent="0">
              <a:buNone/>
            </a:pPr>
            <a:r>
              <a:rPr lang="en-US" dirty="0"/>
              <a:t>C) after sentence 2.</a:t>
            </a:r>
          </a:p>
          <a:p>
            <a:pPr marL="0" indent="0">
              <a:buNone/>
            </a:pPr>
            <a:r>
              <a:rPr lang="en-US" dirty="0"/>
              <a:t>D) after sentence 3.</a:t>
            </a:r>
          </a:p>
        </p:txBody>
      </p:sp>
      <p:sp>
        <p:nvSpPr>
          <p:cNvPr id="4" name="Content Placeholder 3"/>
          <p:cNvSpPr>
            <a:spLocks noGrp="1"/>
          </p:cNvSpPr>
          <p:nvPr>
            <p:ph sz="half" idx="2"/>
          </p:nvPr>
        </p:nvSpPr>
        <p:spPr/>
        <p:txBody>
          <a:bodyPr/>
          <a:lstStyle/>
          <a:p>
            <a:r>
              <a:rPr lang="en-US" dirty="0" smtClean="0"/>
              <a:t>These questions ask you to reorder sentences in the way that makes the most sense.</a:t>
            </a:r>
          </a:p>
          <a:p>
            <a:r>
              <a:rPr lang="en-US" dirty="0" smtClean="0"/>
              <a:t>Sentences discussing similar topics should be placed together.</a:t>
            </a:r>
          </a:p>
          <a:p>
            <a:r>
              <a:rPr lang="en-US" dirty="0" smtClean="0"/>
              <a:t>Notice things like cause/effect, compare/contrast, and transitions.</a:t>
            </a:r>
          </a:p>
          <a:p>
            <a:r>
              <a:rPr lang="en-US" dirty="0" smtClean="0"/>
              <a:t>Try placing the sentence in each suggested location and determine what works best.</a:t>
            </a:r>
            <a:endParaRPr lang="en-US" dirty="0"/>
          </a:p>
        </p:txBody>
      </p:sp>
      <p:sp>
        <p:nvSpPr>
          <p:cNvPr id="5" name="Rectangle 4"/>
          <p:cNvSpPr/>
          <p:nvPr/>
        </p:nvSpPr>
        <p:spPr>
          <a:xfrm>
            <a:off x="446321" y="4555123"/>
            <a:ext cx="505333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Organization</a:t>
            </a:r>
            <a:endParaRPr lang="en-US" sz="5400" b="1" cap="none" spc="0" dirty="0">
              <a:ln/>
              <a:solidFill>
                <a:schemeClr val="accent4"/>
              </a:solidFill>
              <a:effectLst/>
            </a:endParaRPr>
          </a:p>
        </p:txBody>
      </p:sp>
      <p:pic>
        <p:nvPicPr>
          <p:cNvPr id="19458" name="Picture 2" descr="Image result for animal writi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04421" y="5359633"/>
            <a:ext cx="1950286" cy="124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25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wipe(left)">
                                      <p:cBhvr>
                                        <p:cTn id="2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28343"/>
            <a:ext cx="6096000" cy="4801314"/>
          </a:xfrm>
          <a:prstGeom prst="rect">
            <a:avLst/>
          </a:prstGeom>
        </p:spPr>
        <p:txBody>
          <a:bodyPr>
            <a:spAutoFit/>
          </a:bodyPr>
          <a:lstStyle/>
          <a:p>
            <a:r>
              <a:rPr lang="en-US" dirty="0">
                <a:latin typeface="MinionPro-Regular"/>
              </a:rPr>
              <a:t>The main environmental problem caused by the</a:t>
            </a:r>
          </a:p>
          <a:p>
            <a:r>
              <a:rPr lang="en-US" dirty="0">
                <a:latin typeface="MinionPro-Regular"/>
              </a:rPr>
              <a:t>production of Greek yogurt is the creation of acid whey</a:t>
            </a:r>
          </a:p>
          <a:p>
            <a:r>
              <a:rPr lang="en-US" dirty="0">
                <a:latin typeface="MinionPro-Regular"/>
              </a:rPr>
              <a:t>as a by-product. </a:t>
            </a:r>
            <a:r>
              <a:rPr lang="en-US" dirty="0" smtClean="0">
                <a:latin typeface="MinionPro-Regular"/>
              </a:rPr>
              <a:t>Because </a:t>
            </a:r>
            <a:r>
              <a:rPr lang="en-US" dirty="0">
                <a:latin typeface="MinionPro-Regular"/>
              </a:rPr>
              <a:t>it requires up to four times</a:t>
            </a:r>
          </a:p>
          <a:p>
            <a:r>
              <a:rPr lang="en-US" dirty="0">
                <a:latin typeface="MinionPro-Regular"/>
              </a:rPr>
              <a:t>more milk to make than conventional yogurt does, Greek</a:t>
            </a:r>
          </a:p>
          <a:p>
            <a:r>
              <a:rPr lang="en-US" dirty="0">
                <a:latin typeface="MinionPro-Regular"/>
              </a:rPr>
              <a:t>yogurt produces larger amounts of acid whey, which is</a:t>
            </a:r>
          </a:p>
          <a:p>
            <a:r>
              <a:rPr lang="en-US" dirty="0">
                <a:latin typeface="MinionPro-Regular"/>
              </a:rPr>
              <a:t>difficult to dispose of. </a:t>
            </a:r>
            <a:r>
              <a:rPr lang="en-US" dirty="0" smtClean="0">
                <a:latin typeface="MinionPro-Regular"/>
              </a:rPr>
              <a:t>To </a:t>
            </a:r>
            <a:r>
              <a:rPr lang="en-US" dirty="0">
                <a:latin typeface="MinionPro-Regular"/>
              </a:rPr>
              <a:t>address the problem of</a:t>
            </a:r>
          </a:p>
          <a:p>
            <a:r>
              <a:rPr lang="en-US" dirty="0">
                <a:latin typeface="MinionPro-Regular"/>
              </a:rPr>
              <a:t>disposal, farmers have found a number of uses for acid</a:t>
            </a:r>
          </a:p>
          <a:p>
            <a:r>
              <a:rPr lang="en-US" dirty="0">
                <a:latin typeface="MinionPro-Regular"/>
              </a:rPr>
              <a:t>whey. </a:t>
            </a:r>
            <a:r>
              <a:rPr lang="en-US" dirty="0" smtClean="0">
                <a:latin typeface="MinionPro-Regular"/>
              </a:rPr>
              <a:t>They </a:t>
            </a:r>
            <a:r>
              <a:rPr lang="en-US" dirty="0">
                <a:latin typeface="MinionPro-Regular"/>
              </a:rPr>
              <a:t>can add it to livestock feed as a protein</a:t>
            </a:r>
          </a:p>
          <a:p>
            <a:r>
              <a:rPr lang="en-US" dirty="0">
                <a:latin typeface="MinionPro-Regular"/>
              </a:rPr>
              <a:t>supplement, and people can make their own</a:t>
            </a:r>
          </a:p>
          <a:p>
            <a:r>
              <a:rPr lang="en-US" dirty="0">
                <a:latin typeface="MinionPro-Regular"/>
              </a:rPr>
              <a:t>Greek-style yogurt at home by straining regular yogurt.</a:t>
            </a:r>
          </a:p>
          <a:p>
            <a:r>
              <a:rPr lang="en-US" dirty="0" smtClean="0">
                <a:solidFill>
                  <a:srgbClr val="FF0000"/>
                </a:solidFill>
                <a:latin typeface="MinionPro-Regular"/>
              </a:rPr>
              <a:t>If </a:t>
            </a:r>
            <a:r>
              <a:rPr lang="en-US" dirty="0">
                <a:solidFill>
                  <a:srgbClr val="FF0000"/>
                </a:solidFill>
                <a:latin typeface="MinionPro-Regular"/>
              </a:rPr>
              <a:t>it is improperly introduced into the environment,</a:t>
            </a:r>
          </a:p>
          <a:p>
            <a:r>
              <a:rPr lang="en-US" dirty="0">
                <a:solidFill>
                  <a:srgbClr val="FF0000"/>
                </a:solidFill>
                <a:latin typeface="MinionPro-Regular"/>
              </a:rPr>
              <a:t>acid-whey runoff can pollute waterways, depleting</a:t>
            </a:r>
          </a:p>
          <a:p>
            <a:r>
              <a:rPr lang="en-US" dirty="0">
                <a:solidFill>
                  <a:srgbClr val="FF0000"/>
                </a:solidFill>
                <a:latin typeface="MinionPro-Regular"/>
              </a:rPr>
              <a:t>the oxygen content of streams and rivers as it</a:t>
            </a:r>
          </a:p>
          <a:p>
            <a:r>
              <a:rPr lang="en-US" dirty="0">
                <a:solidFill>
                  <a:srgbClr val="FF0000"/>
                </a:solidFill>
                <a:latin typeface="MinionPro-Regular"/>
              </a:rPr>
              <a:t>decomposes. </a:t>
            </a:r>
            <a:r>
              <a:rPr lang="en-US" dirty="0" smtClean="0">
                <a:latin typeface="MinionPro-Regular"/>
              </a:rPr>
              <a:t>Yogurt </a:t>
            </a:r>
            <a:r>
              <a:rPr lang="en-US" dirty="0">
                <a:latin typeface="MinionPro-Regular"/>
              </a:rPr>
              <a:t>manufacturers, food</a:t>
            </a:r>
          </a:p>
          <a:p>
            <a:r>
              <a:rPr lang="en-US" dirty="0">
                <a:latin typeface="MinionPro-Regular"/>
              </a:rPr>
              <a:t>scientists; and government officials are also</a:t>
            </a:r>
          </a:p>
          <a:p>
            <a:r>
              <a:rPr lang="en-US" dirty="0">
                <a:latin typeface="MinionPro-Regular"/>
              </a:rPr>
              <a:t>working together to develop additional solutions for</a:t>
            </a:r>
          </a:p>
          <a:p>
            <a:r>
              <a:rPr lang="en-US" dirty="0">
                <a:latin typeface="MinionPro-Regular"/>
              </a:rPr>
              <a:t>reusing whey.</a:t>
            </a:r>
            <a:endParaRPr lang="en-US" dirty="0"/>
          </a:p>
        </p:txBody>
      </p:sp>
      <p:sp>
        <p:nvSpPr>
          <p:cNvPr id="3" name="Rounded Rectangle 2"/>
          <p:cNvSpPr/>
          <p:nvPr/>
        </p:nvSpPr>
        <p:spPr>
          <a:xfrm>
            <a:off x="3048000" y="1708484"/>
            <a:ext cx="5983705" cy="15881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06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5. If </a:t>
            </a:r>
            <a:r>
              <a:rPr lang="en-US" sz="2400" dirty="0"/>
              <a:t>it is improperly introduced into the environment,</a:t>
            </a:r>
            <a:br>
              <a:rPr lang="en-US" sz="2400" dirty="0"/>
            </a:br>
            <a:r>
              <a:rPr lang="en-US" sz="2400" dirty="0"/>
              <a:t>acid-whey runoff can pollute waterways, depleting</a:t>
            </a:r>
            <a:br>
              <a:rPr lang="en-US" sz="2400" dirty="0"/>
            </a:br>
            <a:r>
              <a:rPr lang="en-US" sz="2400" dirty="0"/>
              <a:t>the oxygen content of streams and rivers as it</a:t>
            </a:r>
            <a:br>
              <a:rPr lang="en-US" sz="2400" dirty="0"/>
            </a:br>
            <a:r>
              <a:rPr lang="en-US" sz="2400" dirty="0"/>
              <a:t>decomposes.</a:t>
            </a:r>
          </a:p>
        </p:txBody>
      </p:sp>
      <p:sp>
        <p:nvSpPr>
          <p:cNvPr id="3" name="Content Placeholder 2"/>
          <p:cNvSpPr>
            <a:spLocks noGrp="1"/>
          </p:cNvSpPr>
          <p:nvPr>
            <p:ph sz="half" idx="1"/>
          </p:nvPr>
        </p:nvSpPr>
        <p:spPr/>
        <p:txBody>
          <a:bodyPr/>
          <a:lstStyle/>
          <a:p>
            <a:pPr marL="0" indent="0">
              <a:buNone/>
            </a:pPr>
            <a:r>
              <a:rPr lang="en-US" dirty="0"/>
              <a:t>To make this paragraph most logical, sentence </a:t>
            </a:r>
            <a:r>
              <a:rPr lang="en-US" dirty="0" smtClean="0"/>
              <a:t>5 should </a:t>
            </a:r>
            <a:r>
              <a:rPr lang="en-US" dirty="0"/>
              <a:t>be placed</a:t>
            </a:r>
          </a:p>
          <a:p>
            <a:pPr marL="0" indent="0">
              <a:buNone/>
            </a:pPr>
            <a:r>
              <a:rPr lang="en-US" dirty="0"/>
              <a:t>A) where it is now.</a:t>
            </a:r>
          </a:p>
          <a:p>
            <a:pPr marL="0" indent="0">
              <a:buNone/>
            </a:pPr>
            <a:r>
              <a:rPr lang="en-US" dirty="0"/>
              <a:t>B) after sentence 1.</a:t>
            </a:r>
          </a:p>
          <a:p>
            <a:pPr marL="0" indent="0">
              <a:buNone/>
            </a:pPr>
            <a:r>
              <a:rPr lang="en-US" dirty="0"/>
              <a:t>C) after sentence 2.</a:t>
            </a:r>
          </a:p>
          <a:p>
            <a:pPr marL="0" indent="0">
              <a:buNone/>
            </a:pPr>
            <a:r>
              <a:rPr lang="en-US" dirty="0"/>
              <a:t>D) after sentence 3.</a:t>
            </a:r>
          </a:p>
        </p:txBody>
      </p:sp>
      <p:sp>
        <p:nvSpPr>
          <p:cNvPr id="7" name="Rounded Rectangle 6"/>
          <p:cNvSpPr/>
          <p:nvPr/>
        </p:nvSpPr>
        <p:spPr>
          <a:xfrm>
            <a:off x="1103312" y="3577389"/>
            <a:ext cx="2642520" cy="3769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Image result for rat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2957" y="3088105"/>
            <a:ext cx="3561459" cy="267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52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6. </a:t>
            </a:r>
            <a:r>
              <a:rPr lang="en-US" sz="2400" u="sng" dirty="0" smtClean="0"/>
              <a:t>Though </a:t>
            </a:r>
            <a:r>
              <a:rPr lang="en-US" sz="2400" u="sng" dirty="0"/>
              <a:t>these conservation methods can be</a:t>
            </a:r>
            <a:br>
              <a:rPr lang="en-US" sz="2400" u="sng" dirty="0"/>
            </a:br>
            <a:r>
              <a:rPr lang="en-US" sz="2400" u="sng" dirty="0"/>
              <a:t>costly and time-consuming, they are well worth the</a:t>
            </a:r>
            <a:br>
              <a:rPr lang="en-US" sz="2400" u="sng" dirty="0"/>
            </a:br>
            <a:r>
              <a:rPr lang="en-US" sz="2400" u="sng" dirty="0"/>
              <a:t>effort.</a:t>
            </a:r>
          </a:p>
        </p:txBody>
      </p:sp>
      <p:sp>
        <p:nvSpPr>
          <p:cNvPr id="3" name="Content Placeholder 2"/>
          <p:cNvSpPr>
            <a:spLocks noGrp="1"/>
          </p:cNvSpPr>
          <p:nvPr>
            <p:ph sz="half" idx="1"/>
          </p:nvPr>
        </p:nvSpPr>
        <p:spPr>
          <a:xfrm>
            <a:off x="646111" y="1948281"/>
            <a:ext cx="4396339" cy="4195763"/>
          </a:xfrm>
        </p:spPr>
        <p:txBody>
          <a:bodyPr>
            <a:normAutofit fontScale="92500" lnSpcReduction="10000"/>
          </a:bodyPr>
          <a:lstStyle/>
          <a:p>
            <a:pPr marL="0" indent="0">
              <a:buNone/>
            </a:pPr>
            <a:r>
              <a:rPr lang="en-US" dirty="0"/>
              <a:t>The writer is considering deleting the </a:t>
            </a:r>
            <a:r>
              <a:rPr lang="en-US" dirty="0" smtClean="0"/>
              <a:t>underlined sentence</a:t>
            </a:r>
            <a:r>
              <a:rPr lang="en-US" dirty="0"/>
              <a:t>. Should the writer do this?</a:t>
            </a:r>
          </a:p>
          <a:p>
            <a:pPr marL="0" indent="0">
              <a:buNone/>
            </a:pPr>
            <a:r>
              <a:rPr lang="en-US" dirty="0" smtClean="0"/>
              <a:t>A</a:t>
            </a:r>
            <a:r>
              <a:rPr lang="en-US" dirty="0"/>
              <a:t>) Yes, because it does not provide a </a:t>
            </a:r>
            <a:r>
              <a:rPr lang="en-US" dirty="0" smtClean="0"/>
              <a:t>transition from </a:t>
            </a:r>
            <a:r>
              <a:rPr lang="en-US" dirty="0"/>
              <a:t>the previous paragraph.</a:t>
            </a:r>
          </a:p>
          <a:p>
            <a:pPr marL="0" indent="0">
              <a:buNone/>
            </a:pPr>
            <a:r>
              <a:rPr lang="en-US" dirty="0"/>
              <a:t>B) Yes, because it fails to support the </a:t>
            </a:r>
            <a:r>
              <a:rPr lang="en-US" dirty="0" smtClean="0"/>
              <a:t>main argument </a:t>
            </a:r>
            <a:r>
              <a:rPr lang="en-US" dirty="0"/>
              <a:t>of the passage as introduced in </a:t>
            </a:r>
            <a:r>
              <a:rPr lang="en-US" dirty="0" smtClean="0"/>
              <a:t>the first </a:t>
            </a:r>
            <a:r>
              <a:rPr lang="en-US" dirty="0"/>
              <a:t>paragraph.</a:t>
            </a:r>
          </a:p>
          <a:p>
            <a:pPr marL="0" indent="0">
              <a:buNone/>
            </a:pPr>
            <a:r>
              <a:rPr lang="en-US" dirty="0"/>
              <a:t>C) No, because it continues the explanation of </a:t>
            </a:r>
            <a:r>
              <a:rPr lang="en-US" dirty="0" smtClean="0"/>
              <a:t>how acid </a:t>
            </a:r>
            <a:r>
              <a:rPr lang="en-US" dirty="0"/>
              <a:t>whey can be disposed of safely.</a:t>
            </a:r>
          </a:p>
          <a:p>
            <a:pPr marL="0" indent="0">
              <a:buNone/>
            </a:pPr>
            <a:r>
              <a:rPr lang="en-US" dirty="0"/>
              <a:t>D) No, because it sets up the argument in </a:t>
            </a:r>
            <a:r>
              <a:rPr lang="en-US" dirty="0" smtClean="0"/>
              <a:t>the paragraph </a:t>
            </a:r>
            <a:r>
              <a:rPr lang="en-US" dirty="0"/>
              <a:t>for the benefits of Greek yogurt.</a:t>
            </a:r>
          </a:p>
        </p:txBody>
      </p:sp>
      <p:sp>
        <p:nvSpPr>
          <p:cNvPr id="4" name="Content Placeholder 3"/>
          <p:cNvSpPr>
            <a:spLocks noGrp="1"/>
          </p:cNvSpPr>
          <p:nvPr>
            <p:ph sz="half" idx="2"/>
          </p:nvPr>
        </p:nvSpPr>
        <p:spPr>
          <a:xfrm>
            <a:off x="5654493" y="1715208"/>
            <a:ext cx="4396341" cy="4200245"/>
          </a:xfrm>
        </p:spPr>
        <p:txBody>
          <a:bodyPr>
            <a:normAutofit fontScale="92500" lnSpcReduction="10000"/>
          </a:bodyPr>
          <a:lstStyle/>
          <a:p>
            <a:r>
              <a:rPr lang="en-US" dirty="0" smtClean="0"/>
              <a:t>In this question, you’re asked not only to make a choice, but also to give your reason.</a:t>
            </a:r>
          </a:p>
          <a:p>
            <a:r>
              <a:rPr lang="en-US" dirty="0" smtClean="0"/>
              <a:t>First, eliminate answers that are not factual</a:t>
            </a:r>
          </a:p>
          <a:p>
            <a:r>
              <a:rPr lang="en-US" dirty="0" smtClean="0"/>
              <a:t>Then, consider:</a:t>
            </a:r>
          </a:p>
          <a:p>
            <a:pPr lvl="1"/>
            <a:r>
              <a:rPr lang="en-US" dirty="0" smtClean="0"/>
              <a:t>Main idea of the passage</a:t>
            </a:r>
          </a:p>
          <a:p>
            <a:pPr lvl="1"/>
            <a:r>
              <a:rPr lang="en-US" dirty="0" smtClean="0"/>
              <a:t>Topic of the paragraph</a:t>
            </a:r>
          </a:p>
          <a:p>
            <a:pPr lvl="1"/>
            <a:r>
              <a:rPr lang="en-US" dirty="0" smtClean="0"/>
              <a:t>Placement/purpose of the sentence</a:t>
            </a:r>
          </a:p>
          <a:p>
            <a:r>
              <a:rPr lang="en-US" dirty="0" smtClean="0"/>
              <a:t>In this case, it is the first sentence of the paragraph, so it should provide a transition from the last paragraph and establish the topic/main idea of this paragraph.</a:t>
            </a:r>
            <a:endParaRPr lang="en-US" dirty="0"/>
          </a:p>
        </p:txBody>
      </p:sp>
      <p:sp>
        <p:nvSpPr>
          <p:cNvPr id="5" name="Rectangle 4"/>
          <p:cNvSpPr/>
          <p:nvPr/>
        </p:nvSpPr>
        <p:spPr>
          <a:xfrm>
            <a:off x="157563" y="5777412"/>
            <a:ext cx="7486500" cy="92333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Defending revisions</a:t>
            </a:r>
            <a:endParaRPr lang="en-US" sz="5400" b="1" cap="none" spc="0" dirty="0">
              <a:ln/>
              <a:solidFill>
                <a:schemeClr val="accent4"/>
              </a:solidFill>
              <a:effectLst/>
            </a:endParaRPr>
          </a:p>
        </p:txBody>
      </p:sp>
      <p:cxnSp>
        <p:nvCxnSpPr>
          <p:cNvPr id="7" name="Straight Connector 6"/>
          <p:cNvCxnSpPr/>
          <p:nvPr/>
        </p:nvCxnSpPr>
        <p:spPr>
          <a:xfrm flipV="1">
            <a:off x="646111" y="4178968"/>
            <a:ext cx="565068" cy="256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6111" y="2807368"/>
            <a:ext cx="428710" cy="2165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46111" y="3405701"/>
            <a:ext cx="428710" cy="216569"/>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46111" y="4998242"/>
            <a:ext cx="4396339" cy="9172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01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left)">
                                      <p:cBhvr>
                                        <p:cTn id="24" dur="500"/>
                                        <p:tgtEl>
                                          <p:spTgt spid="4">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left)">
                                      <p:cBhvr>
                                        <p:cTn id="33" dur="5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wipe(left)">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heel(1)">
                                      <p:cBhvr>
                                        <p:cTn id="5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main idea of this passage?</a:t>
            </a:r>
            <a:endParaRPr lang="en-US" dirty="0"/>
          </a:p>
        </p:txBody>
      </p:sp>
      <p:sp>
        <p:nvSpPr>
          <p:cNvPr id="3" name="Text Placeholder 2"/>
          <p:cNvSpPr>
            <a:spLocks noGrp="1"/>
          </p:cNvSpPr>
          <p:nvPr>
            <p:ph type="body" sz="half" idx="2"/>
          </p:nvPr>
        </p:nvSpPr>
        <p:spPr/>
        <p:txBody>
          <a:bodyPr/>
          <a:lstStyle/>
          <a:p>
            <a:r>
              <a:rPr lang="en-US" dirty="0" smtClean="0"/>
              <a:t>DNA is a long chain that alternates between sugar and phosphate groups, and a nitrogenous base is attached to each sugar.</a:t>
            </a:r>
            <a:endParaRPr lang="en-US" dirty="0"/>
          </a:p>
        </p:txBody>
      </p:sp>
      <p:pic>
        <p:nvPicPr>
          <p:cNvPr id="5122" name="Picture 2" descr="Image result for dn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3093" y="5427876"/>
            <a:ext cx="2403140" cy="118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5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17089" cy="1400530"/>
          </a:xfrm>
        </p:spPr>
        <p:txBody>
          <a:bodyPr/>
          <a:lstStyle/>
          <a:p>
            <a:r>
              <a:rPr lang="en-US" sz="2400" dirty="0" smtClean="0"/>
              <a:t>7. Nutritionists </a:t>
            </a:r>
            <a:r>
              <a:rPr lang="en-US" sz="2400" dirty="0"/>
              <a:t>consider Greek yogurt to be a </a:t>
            </a:r>
            <a:r>
              <a:rPr lang="en-US" sz="2400" dirty="0" smtClean="0"/>
              <a:t>healthy food</a:t>
            </a:r>
            <a:r>
              <a:rPr lang="en-US" sz="2400" dirty="0"/>
              <a:t>: it is an excellent source of calcium and </a:t>
            </a:r>
            <a:r>
              <a:rPr lang="en-US" sz="2400" dirty="0" smtClean="0"/>
              <a:t>protein, serves </a:t>
            </a:r>
            <a:r>
              <a:rPr lang="en-US" sz="2400" u="sng" dirty="0"/>
              <a:t>to be </a:t>
            </a:r>
            <a:r>
              <a:rPr lang="en-US" sz="2400" dirty="0"/>
              <a:t>a digestive aid, and it contains </a:t>
            </a:r>
            <a:r>
              <a:rPr lang="en-US" sz="2400" dirty="0" smtClean="0"/>
              <a:t>few calories </a:t>
            </a:r>
            <a:r>
              <a:rPr lang="en-US" sz="2400" dirty="0"/>
              <a:t>in its unsweetened low- and non-fat </a:t>
            </a:r>
            <a:r>
              <a:rPr lang="en-US" sz="2400" dirty="0" smtClean="0"/>
              <a:t>forms. Greek </a:t>
            </a:r>
            <a:r>
              <a:rPr lang="en-US" sz="2400" dirty="0"/>
              <a:t>yogurt is slightly lower in sugar and </a:t>
            </a:r>
            <a:r>
              <a:rPr lang="en-US" sz="2400" dirty="0" smtClean="0"/>
              <a:t>carbohydrates than </a:t>
            </a:r>
            <a:r>
              <a:rPr lang="en-US" sz="2400" dirty="0"/>
              <a:t>conventional yogurt is.</a:t>
            </a:r>
          </a:p>
        </p:txBody>
      </p:sp>
      <p:sp>
        <p:nvSpPr>
          <p:cNvPr id="3" name="Content Placeholder 2"/>
          <p:cNvSpPr>
            <a:spLocks noGrp="1"/>
          </p:cNvSpPr>
          <p:nvPr>
            <p:ph sz="half" idx="1"/>
          </p:nvPr>
        </p:nvSpPr>
        <p:spPr>
          <a:xfrm>
            <a:off x="702259" y="2855495"/>
            <a:ext cx="4396339" cy="3713664"/>
          </a:xfrm>
        </p:spPr>
        <p:txBody>
          <a:bodyPr/>
          <a:lstStyle/>
          <a:p>
            <a:pPr marL="0" indent="0">
              <a:buNone/>
            </a:pPr>
            <a:r>
              <a:rPr lang="en-US" dirty="0"/>
              <a:t>A) NO CHANGE</a:t>
            </a:r>
          </a:p>
          <a:p>
            <a:pPr marL="0" indent="0">
              <a:buNone/>
            </a:pPr>
            <a:r>
              <a:rPr lang="en-US" dirty="0"/>
              <a:t>B) as</a:t>
            </a:r>
          </a:p>
          <a:p>
            <a:pPr marL="0" indent="0">
              <a:buNone/>
            </a:pPr>
            <a:r>
              <a:rPr lang="en-US" dirty="0"/>
              <a:t>C) like</a:t>
            </a:r>
          </a:p>
          <a:p>
            <a:pPr marL="0" indent="0">
              <a:buNone/>
            </a:pPr>
            <a:r>
              <a:rPr lang="en-US" dirty="0"/>
              <a:t>D) for</a:t>
            </a:r>
          </a:p>
        </p:txBody>
      </p:sp>
      <p:sp>
        <p:nvSpPr>
          <p:cNvPr id="5" name="Rectangle 4"/>
          <p:cNvSpPr/>
          <p:nvPr/>
        </p:nvSpPr>
        <p:spPr>
          <a:xfrm>
            <a:off x="3574581" y="2533818"/>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type of question is this?</a:t>
            </a:r>
            <a:endParaRPr lang="en-US" sz="5400" b="1" cap="none" spc="0" dirty="0">
              <a:ln/>
              <a:solidFill>
                <a:schemeClr val="accent4"/>
              </a:solidFill>
              <a:effectLst/>
            </a:endParaRPr>
          </a:p>
        </p:txBody>
      </p:sp>
      <p:sp>
        <p:nvSpPr>
          <p:cNvPr id="6" name="Rounded Rectangle 5"/>
          <p:cNvSpPr/>
          <p:nvPr/>
        </p:nvSpPr>
        <p:spPr>
          <a:xfrm>
            <a:off x="646111" y="3264568"/>
            <a:ext cx="885910" cy="40105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5818" y="5274348"/>
            <a:ext cx="11170856"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smtClean="0">
                <a:ln/>
                <a:solidFill>
                  <a:schemeClr val="accent3"/>
                </a:solidFill>
                <a:effectLst/>
              </a:rPr>
              <a:t>Language tip: prepositions are not interchangeable! Think about what relationship is implied by the preposition. </a:t>
            </a:r>
            <a:endParaRPr lang="en-US" sz="2400" b="1" cap="none" spc="0" dirty="0">
              <a:ln/>
              <a:solidFill>
                <a:schemeClr val="accent3"/>
              </a:solidFill>
              <a:effectLst/>
            </a:endParaRPr>
          </a:p>
        </p:txBody>
      </p:sp>
      <p:pic>
        <p:nvPicPr>
          <p:cNvPr id="21506" name="Picture 2" descr="Image result for dog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3157" y="2639350"/>
            <a:ext cx="2766428" cy="184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67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17089" cy="1400530"/>
          </a:xfrm>
        </p:spPr>
        <p:txBody>
          <a:bodyPr/>
          <a:lstStyle/>
          <a:p>
            <a:r>
              <a:rPr lang="en-US" sz="2400" dirty="0"/>
              <a:t>8</a:t>
            </a:r>
            <a:r>
              <a:rPr lang="en-US" sz="2400" dirty="0" smtClean="0"/>
              <a:t>. Nutritionists </a:t>
            </a:r>
            <a:r>
              <a:rPr lang="en-US" sz="2400" dirty="0"/>
              <a:t>consider Greek yogurt to be a </a:t>
            </a:r>
            <a:r>
              <a:rPr lang="en-US" sz="2400" dirty="0" smtClean="0"/>
              <a:t>healthy food</a:t>
            </a:r>
            <a:r>
              <a:rPr lang="en-US" sz="2400" dirty="0"/>
              <a:t>: it is an excellent source of calcium and </a:t>
            </a:r>
            <a:r>
              <a:rPr lang="en-US" sz="2400" dirty="0" smtClean="0"/>
              <a:t>protein, serves </a:t>
            </a:r>
            <a:r>
              <a:rPr lang="en-US" sz="2400" dirty="0"/>
              <a:t>to be a digestive aid, and </a:t>
            </a:r>
            <a:r>
              <a:rPr lang="en-US" sz="2400" u="sng" dirty="0"/>
              <a:t>it contains </a:t>
            </a:r>
            <a:r>
              <a:rPr lang="en-US" sz="2400" dirty="0" smtClean="0"/>
              <a:t>few calories </a:t>
            </a:r>
            <a:r>
              <a:rPr lang="en-US" sz="2400" dirty="0"/>
              <a:t>in its unsweetened low- and non-fat </a:t>
            </a:r>
            <a:r>
              <a:rPr lang="en-US" sz="2400" dirty="0" smtClean="0"/>
              <a:t>forms. Greek </a:t>
            </a:r>
            <a:r>
              <a:rPr lang="en-US" sz="2400" dirty="0"/>
              <a:t>yogurt is slightly lower in sugar and </a:t>
            </a:r>
            <a:r>
              <a:rPr lang="en-US" sz="2400" dirty="0" smtClean="0"/>
              <a:t>carbohydrates than </a:t>
            </a:r>
            <a:r>
              <a:rPr lang="en-US" sz="2400" dirty="0"/>
              <a:t>conventional yogurt is.</a:t>
            </a:r>
          </a:p>
        </p:txBody>
      </p:sp>
      <p:sp>
        <p:nvSpPr>
          <p:cNvPr id="3" name="Content Placeholder 2"/>
          <p:cNvSpPr>
            <a:spLocks noGrp="1"/>
          </p:cNvSpPr>
          <p:nvPr>
            <p:ph sz="half" idx="1"/>
          </p:nvPr>
        </p:nvSpPr>
        <p:spPr>
          <a:xfrm>
            <a:off x="702259" y="2855495"/>
            <a:ext cx="4396339" cy="3713664"/>
          </a:xfrm>
        </p:spPr>
        <p:txBody>
          <a:bodyPr/>
          <a:lstStyle/>
          <a:p>
            <a:pPr marL="0" indent="0">
              <a:buNone/>
            </a:pPr>
            <a:r>
              <a:rPr lang="en-US" dirty="0"/>
              <a:t>A) NO CHANGE</a:t>
            </a:r>
          </a:p>
          <a:p>
            <a:pPr marL="0" indent="0">
              <a:buNone/>
            </a:pPr>
            <a:r>
              <a:rPr lang="en-US" dirty="0"/>
              <a:t>B) containing</a:t>
            </a:r>
          </a:p>
          <a:p>
            <a:pPr marL="0" indent="0">
              <a:buNone/>
            </a:pPr>
            <a:r>
              <a:rPr lang="en-US" dirty="0"/>
              <a:t>C) contains</a:t>
            </a:r>
          </a:p>
          <a:p>
            <a:pPr marL="0" indent="0">
              <a:buNone/>
            </a:pPr>
            <a:r>
              <a:rPr lang="en-US" dirty="0"/>
              <a:t>D) will contain</a:t>
            </a:r>
          </a:p>
        </p:txBody>
      </p:sp>
      <p:sp>
        <p:nvSpPr>
          <p:cNvPr id="5" name="Rectangle 4"/>
          <p:cNvSpPr/>
          <p:nvPr/>
        </p:nvSpPr>
        <p:spPr>
          <a:xfrm>
            <a:off x="3614636" y="2565464"/>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type of question is this?</a:t>
            </a:r>
            <a:endParaRPr lang="en-US" sz="5400" b="1" cap="none" spc="0" dirty="0">
              <a:ln/>
              <a:solidFill>
                <a:schemeClr val="accent4"/>
              </a:solidFill>
              <a:effectLst/>
            </a:endParaRPr>
          </a:p>
        </p:txBody>
      </p:sp>
      <p:sp>
        <p:nvSpPr>
          <p:cNvPr id="4" name="Rounded Rectangle 3"/>
          <p:cNvSpPr/>
          <p:nvPr/>
        </p:nvSpPr>
        <p:spPr>
          <a:xfrm>
            <a:off x="702259" y="3673642"/>
            <a:ext cx="1527594" cy="3689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1755" y="5274348"/>
            <a:ext cx="11170856"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smtClean="0">
                <a:ln/>
                <a:solidFill>
                  <a:schemeClr val="accent3"/>
                </a:solidFill>
                <a:effectLst/>
              </a:rPr>
              <a:t>Language tip: pay attention to pronouns. If the pronoun isn’t needed to make the sentence clear, you can get rid of it.</a:t>
            </a:r>
            <a:endParaRPr lang="en-US" sz="2400" b="1" cap="none" spc="0" dirty="0">
              <a:ln/>
              <a:solidFill>
                <a:schemeClr val="accent3"/>
              </a:solidFill>
              <a:effectLst/>
            </a:endParaRPr>
          </a:p>
        </p:txBody>
      </p:sp>
      <p:pic>
        <p:nvPicPr>
          <p:cNvPr id="22530" name="Picture 2" descr="Image result for dog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413" y="2919804"/>
            <a:ext cx="2608012" cy="173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9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9. </a:t>
            </a:r>
            <a:r>
              <a:rPr lang="en-US" sz="2400" u="sng" dirty="0" smtClean="0"/>
              <a:t>Also</a:t>
            </a:r>
            <a:r>
              <a:rPr lang="en-US" sz="2400" u="sng" dirty="0"/>
              <a:t>,</a:t>
            </a:r>
            <a:r>
              <a:rPr lang="en-US" sz="2400" dirty="0"/>
              <a:t> because it is </a:t>
            </a:r>
            <a:r>
              <a:rPr lang="en-US" sz="2400" dirty="0" smtClean="0"/>
              <a:t>more concentrated</a:t>
            </a:r>
            <a:r>
              <a:rPr lang="en-US" sz="2400" dirty="0"/>
              <a:t>, Greek yogurt contains slightly </a:t>
            </a:r>
            <a:r>
              <a:rPr lang="en-US" sz="2400" dirty="0" smtClean="0"/>
              <a:t>more protein </a:t>
            </a:r>
            <a:r>
              <a:rPr lang="en-US" sz="2400" dirty="0"/>
              <a:t>per serving, thereby helping people </a:t>
            </a:r>
            <a:r>
              <a:rPr lang="en-US" sz="2400" dirty="0" smtClean="0"/>
              <a:t>stay satiated </a:t>
            </a:r>
            <a:r>
              <a:rPr lang="en-US" sz="2400" dirty="0"/>
              <a:t>for longer periods of time.</a:t>
            </a:r>
          </a:p>
        </p:txBody>
      </p:sp>
      <p:sp>
        <p:nvSpPr>
          <p:cNvPr id="3" name="Content Placeholder 2"/>
          <p:cNvSpPr>
            <a:spLocks noGrp="1"/>
          </p:cNvSpPr>
          <p:nvPr>
            <p:ph sz="half" idx="1"/>
          </p:nvPr>
        </p:nvSpPr>
        <p:spPr/>
        <p:txBody>
          <a:bodyPr/>
          <a:lstStyle/>
          <a:p>
            <a:pPr marL="0" indent="0">
              <a:buNone/>
            </a:pPr>
            <a:r>
              <a:rPr lang="en-US" dirty="0"/>
              <a:t>A) NO CHANGE</a:t>
            </a:r>
          </a:p>
          <a:p>
            <a:pPr marL="0" indent="0">
              <a:buNone/>
            </a:pPr>
            <a:r>
              <a:rPr lang="en-US" dirty="0"/>
              <a:t>B) In other words,</a:t>
            </a:r>
          </a:p>
          <a:p>
            <a:pPr marL="0" indent="0">
              <a:buNone/>
            </a:pPr>
            <a:r>
              <a:rPr lang="en-US" dirty="0"/>
              <a:t>C) Therefore,</a:t>
            </a:r>
          </a:p>
          <a:p>
            <a:pPr marL="0" indent="0">
              <a:buNone/>
            </a:pPr>
            <a:r>
              <a:rPr lang="en-US" dirty="0"/>
              <a:t>D) For instance,</a:t>
            </a:r>
          </a:p>
        </p:txBody>
      </p:sp>
      <p:sp>
        <p:nvSpPr>
          <p:cNvPr id="4" name="Content Placeholder 3"/>
          <p:cNvSpPr>
            <a:spLocks noGrp="1"/>
          </p:cNvSpPr>
          <p:nvPr>
            <p:ph sz="half" idx="2"/>
          </p:nvPr>
        </p:nvSpPr>
        <p:spPr/>
        <p:txBody>
          <a:bodyPr/>
          <a:lstStyle/>
          <a:p>
            <a:r>
              <a:rPr lang="en-US" dirty="0" smtClean="0"/>
              <a:t>When doing a word replacement for a transition, the most important thing to think about is the relationship between the two sentences.</a:t>
            </a:r>
          </a:p>
          <a:p>
            <a:r>
              <a:rPr lang="en-US" dirty="0" smtClean="0"/>
              <a:t>Is the author…</a:t>
            </a:r>
          </a:p>
          <a:p>
            <a:pPr lvl="1"/>
            <a:r>
              <a:rPr lang="en-US" dirty="0" smtClean="0"/>
              <a:t>Adding new information?</a:t>
            </a:r>
          </a:p>
          <a:p>
            <a:pPr lvl="1"/>
            <a:r>
              <a:rPr lang="en-US" dirty="0" smtClean="0"/>
              <a:t>Restating a point?</a:t>
            </a:r>
          </a:p>
          <a:p>
            <a:pPr lvl="1"/>
            <a:r>
              <a:rPr lang="en-US" dirty="0" smtClean="0"/>
              <a:t>Drawing a conclusion?</a:t>
            </a:r>
          </a:p>
          <a:p>
            <a:pPr lvl="1"/>
            <a:r>
              <a:rPr lang="en-US" dirty="0" smtClean="0"/>
              <a:t>Giving an example?</a:t>
            </a:r>
          </a:p>
          <a:p>
            <a:pPr lvl="1"/>
            <a:r>
              <a:rPr lang="en-US" dirty="0" smtClean="0"/>
              <a:t>Providing a counterpoint?</a:t>
            </a:r>
          </a:p>
        </p:txBody>
      </p:sp>
      <p:sp>
        <p:nvSpPr>
          <p:cNvPr id="8" name="Rectangle 7"/>
          <p:cNvSpPr/>
          <p:nvPr/>
        </p:nvSpPr>
        <p:spPr>
          <a:xfrm>
            <a:off x="0" y="3753017"/>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type of question is this?</a:t>
            </a:r>
            <a:endParaRPr lang="en-US" sz="5400" b="1" cap="none" spc="0" dirty="0">
              <a:ln/>
              <a:solidFill>
                <a:schemeClr val="accent4"/>
              </a:solidFill>
              <a:effectLst/>
            </a:endParaRPr>
          </a:p>
        </p:txBody>
      </p:sp>
    </p:spTree>
    <p:extLst>
      <p:ext uri="{BB962C8B-B14F-4D97-AF65-F5344CB8AC3E}">
        <p14:creationId xmlns:p14="http://schemas.microsoft.com/office/powerpoint/2010/main" val="427984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left)">
                                      <p:cBhvr>
                                        <p:cTn id="25" dur="500"/>
                                        <p:tgtEl>
                                          <p:spTgt spid="4">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left)">
                                      <p:cBhvr>
                                        <p:cTn id="28" dur="500"/>
                                        <p:tgtEl>
                                          <p:spTgt spid="4">
                                            <p:txEl>
                                              <p:pRg st="4" end="4"/>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left)">
                                      <p:cBhvr>
                                        <p:cTn id="3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7474" y="1665238"/>
            <a:ext cx="6096000" cy="2862322"/>
          </a:xfrm>
          <a:prstGeom prst="rect">
            <a:avLst/>
          </a:prstGeom>
        </p:spPr>
        <p:txBody>
          <a:bodyPr>
            <a:spAutoFit/>
          </a:bodyPr>
          <a:lstStyle/>
          <a:p>
            <a:r>
              <a:rPr lang="en-US" dirty="0"/>
              <a:t>Nutritionists consider Greek yogurt to be a healthy</a:t>
            </a:r>
          </a:p>
          <a:p>
            <a:r>
              <a:rPr lang="en-US" dirty="0"/>
              <a:t>food: it is an excellent source of calcium and protein,</a:t>
            </a:r>
          </a:p>
          <a:p>
            <a:r>
              <a:rPr lang="en-US" dirty="0"/>
              <a:t>serves to be a digestive aid, and it contains few</a:t>
            </a:r>
          </a:p>
          <a:p>
            <a:r>
              <a:rPr lang="en-US" dirty="0"/>
              <a:t>calories in its unsweetened low- and non-fat forms.</a:t>
            </a:r>
          </a:p>
          <a:p>
            <a:r>
              <a:rPr lang="en-US" dirty="0"/>
              <a:t>Greek yogurt is slightly lower in sugar and </a:t>
            </a:r>
            <a:r>
              <a:rPr lang="en-US" dirty="0" smtClean="0"/>
              <a:t>carbohydrates than </a:t>
            </a:r>
            <a:r>
              <a:rPr lang="en-US" dirty="0"/>
              <a:t>conventional yogurt is. Also, because it is </a:t>
            </a:r>
            <a:r>
              <a:rPr lang="en-US" dirty="0" smtClean="0"/>
              <a:t>more concentrated</a:t>
            </a:r>
            <a:r>
              <a:rPr lang="en-US" dirty="0"/>
              <a:t>, Greek yogurt contains slightly </a:t>
            </a:r>
            <a:r>
              <a:rPr lang="en-US" dirty="0" smtClean="0"/>
              <a:t>more protein </a:t>
            </a:r>
            <a:r>
              <a:rPr lang="en-US" dirty="0"/>
              <a:t>per serving, thereby helping people </a:t>
            </a:r>
            <a:r>
              <a:rPr lang="en-US" dirty="0" smtClean="0"/>
              <a:t>stay satiated </a:t>
            </a:r>
            <a:r>
              <a:rPr lang="en-US" dirty="0"/>
              <a:t>for longer periods of time.</a:t>
            </a:r>
          </a:p>
        </p:txBody>
      </p:sp>
    </p:spTree>
    <p:extLst>
      <p:ext uri="{BB962C8B-B14F-4D97-AF65-F5344CB8AC3E}">
        <p14:creationId xmlns:p14="http://schemas.microsoft.com/office/powerpoint/2010/main" val="41878862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9. </a:t>
            </a:r>
            <a:r>
              <a:rPr lang="en-US" sz="2400" u="sng" dirty="0" smtClean="0"/>
              <a:t>Also</a:t>
            </a:r>
            <a:r>
              <a:rPr lang="en-US" sz="2400" u="sng" dirty="0"/>
              <a:t>,</a:t>
            </a:r>
            <a:r>
              <a:rPr lang="en-US" sz="2400" dirty="0"/>
              <a:t> because it is </a:t>
            </a:r>
            <a:r>
              <a:rPr lang="en-US" sz="2400" dirty="0" smtClean="0"/>
              <a:t>more concentrated</a:t>
            </a:r>
            <a:r>
              <a:rPr lang="en-US" sz="2400" dirty="0"/>
              <a:t>, Greek yogurt contains slightly </a:t>
            </a:r>
            <a:r>
              <a:rPr lang="en-US" sz="2400" dirty="0" smtClean="0"/>
              <a:t>more protein </a:t>
            </a:r>
            <a:r>
              <a:rPr lang="en-US" sz="2400" dirty="0"/>
              <a:t>per serving, thereby helping people </a:t>
            </a:r>
            <a:r>
              <a:rPr lang="en-US" sz="2400" dirty="0" smtClean="0"/>
              <a:t>stay satiated </a:t>
            </a:r>
            <a:r>
              <a:rPr lang="en-US" sz="2400" dirty="0"/>
              <a:t>for longer periods of time.</a:t>
            </a:r>
          </a:p>
        </p:txBody>
      </p:sp>
      <p:sp>
        <p:nvSpPr>
          <p:cNvPr id="3" name="Content Placeholder 2"/>
          <p:cNvSpPr>
            <a:spLocks noGrp="1"/>
          </p:cNvSpPr>
          <p:nvPr>
            <p:ph sz="half" idx="1"/>
          </p:nvPr>
        </p:nvSpPr>
        <p:spPr/>
        <p:txBody>
          <a:bodyPr/>
          <a:lstStyle/>
          <a:p>
            <a:pPr marL="0" indent="0">
              <a:buNone/>
            </a:pPr>
            <a:r>
              <a:rPr lang="en-US" dirty="0"/>
              <a:t>A) NO CHANGE</a:t>
            </a:r>
          </a:p>
          <a:p>
            <a:pPr marL="0" indent="0">
              <a:buNone/>
            </a:pPr>
            <a:r>
              <a:rPr lang="en-US" dirty="0"/>
              <a:t>B) In other words,</a:t>
            </a:r>
          </a:p>
          <a:p>
            <a:pPr marL="0" indent="0">
              <a:buNone/>
            </a:pPr>
            <a:r>
              <a:rPr lang="en-US" dirty="0"/>
              <a:t>C) Therefore,</a:t>
            </a:r>
          </a:p>
          <a:p>
            <a:pPr marL="0" indent="0">
              <a:buNone/>
            </a:pPr>
            <a:r>
              <a:rPr lang="en-US" dirty="0"/>
              <a:t>D) For instance,</a:t>
            </a:r>
          </a:p>
        </p:txBody>
      </p:sp>
      <p:sp>
        <p:nvSpPr>
          <p:cNvPr id="6" name="Rounded Rectangle 5"/>
          <p:cNvSpPr/>
          <p:nvPr/>
        </p:nvSpPr>
        <p:spPr>
          <a:xfrm>
            <a:off x="1103312" y="2060575"/>
            <a:ext cx="1944688" cy="39386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91755" y="5274348"/>
            <a:ext cx="11170856"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smtClean="0">
                <a:ln/>
                <a:solidFill>
                  <a:schemeClr val="accent3"/>
                </a:solidFill>
                <a:effectLst/>
              </a:rPr>
              <a:t>Pro tip: don’t be afraid to choose “no change”! Sometimes, it is the correct answer!</a:t>
            </a:r>
            <a:endParaRPr lang="en-US" sz="2400" b="1" cap="none" spc="0" dirty="0">
              <a:ln/>
              <a:solidFill>
                <a:schemeClr val="accent3"/>
              </a:solidFill>
              <a:effectLst/>
            </a:endParaRPr>
          </a:p>
        </p:txBody>
      </p:sp>
      <p:pic>
        <p:nvPicPr>
          <p:cNvPr id="23554" name="Picture 2" descr="Image result for rat wri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7840" y="2245893"/>
            <a:ext cx="2488449" cy="2488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5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10. Also</a:t>
            </a:r>
            <a:r>
              <a:rPr lang="en-US" sz="2400" dirty="0"/>
              <a:t>, because it is more concentrated, Greek yogurt contains slightly more protein per serving, thereby helping people stay </a:t>
            </a:r>
            <a:r>
              <a:rPr lang="en-US" sz="2400" u="sng" dirty="0"/>
              <a:t>satiated</a:t>
            </a:r>
            <a:r>
              <a:rPr lang="en-US" sz="2400" dirty="0"/>
              <a:t> for longer periods of time.</a:t>
            </a:r>
          </a:p>
        </p:txBody>
      </p:sp>
      <p:sp>
        <p:nvSpPr>
          <p:cNvPr id="3" name="Content Placeholder 2"/>
          <p:cNvSpPr>
            <a:spLocks noGrp="1"/>
          </p:cNvSpPr>
          <p:nvPr>
            <p:ph sz="half" idx="1"/>
          </p:nvPr>
        </p:nvSpPr>
        <p:spPr/>
        <p:txBody>
          <a:bodyPr/>
          <a:lstStyle/>
          <a:p>
            <a:pPr marL="0" indent="0">
              <a:buNone/>
            </a:pPr>
            <a:r>
              <a:rPr lang="en-US" dirty="0"/>
              <a:t>A) NO CHANGE</a:t>
            </a:r>
          </a:p>
          <a:p>
            <a:pPr marL="0" indent="0">
              <a:buNone/>
            </a:pPr>
            <a:r>
              <a:rPr lang="en-US" dirty="0"/>
              <a:t>B) fulfilled</a:t>
            </a:r>
          </a:p>
          <a:p>
            <a:pPr marL="0" indent="0">
              <a:buNone/>
            </a:pPr>
            <a:r>
              <a:rPr lang="en-US" dirty="0"/>
              <a:t>C) complacent</a:t>
            </a:r>
          </a:p>
          <a:p>
            <a:pPr marL="0" indent="0">
              <a:buNone/>
            </a:pPr>
            <a:r>
              <a:rPr lang="en-US" dirty="0"/>
              <a:t>D) sufficient</a:t>
            </a:r>
          </a:p>
        </p:txBody>
      </p:sp>
      <p:sp>
        <p:nvSpPr>
          <p:cNvPr id="6" name="Rectangle 5"/>
          <p:cNvSpPr/>
          <p:nvPr/>
        </p:nvSpPr>
        <p:spPr>
          <a:xfrm>
            <a:off x="3550518" y="1909581"/>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type of question is this?</a:t>
            </a:r>
            <a:endParaRPr lang="en-US" sz="5400" b="1" cap="none" spc="0" dirty="0">
              <a:ln/>
              <a:solidFill>
                <a:schemeClr val="accent4"/>
              </a:solidFill>
              <a:effectLst/>
            </a:endParaRPr>
          </a:p>
        </p:txBody>
      </p:sp>
      <p:sp>
        <p:nvSpPr>
          <p:cNvPr id="7" name="Rectangle 6"/>
          <p:cNvSpPr/>
          <p:nvPr/>
        </p:nvSpPr>
        <p:spPr>
          <a:xfrm>
            <a:off x="491755" y="5274348"/>
            <a:ext cx="11170856"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smtClean="0">
                <a:ln/>
                <a:solidFill>
                  <a:schemeClr val="accent3"/>
                </a:solidFill>
                <a:effectLst/>
              </a:rPr>
              <a:t>Pro tip: don’t forget about connotation! “Unique” and “peculiar” have the same dictionary definitions, but very different connotations!</a:t>
            </a:r>
            <a:endParaRPr lang="en-US" sz="2400" b="1" cap="none" spc="0" dirty="0">
              <a:ln/>
              <a:solidFill>
                <a:schemeClr val="accent3"/>
              </a:solidFill>
              <a:effectLst/>
            </a:endParaRPr>
          </a:p>
        </p:txBody>
      </p:sp>
      <p:cxnSp>
        <p:nvCxnSpPr>
          <p:cNvPr id="9" name="Straight Connector 8"/>
          <p:cNvCxnSpPr/>
          <p:nvPr/>
        </p:nvCxnSpPr>
        <p:spPr>
          <a:xfrm flipV="1">
            <a:off x="1103312" y="3353236"/>
            <a:ext cx="436730" cy="248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103312" y="2954026"/>
            <a:ext cx="436730" cy="248217"/>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103312" y="2141621"/>
            <a:ext cx="2024899" cy="3128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578" name="Picture 2" descr="Image result for animal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9975" y="2164809"/>
            <a:ext cx="2918875" cy="199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56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11. Because </a:t>
            </a:r>
            <a:r>
              <a:rPr lang="en-US" sz="2400" dirty="0"/>
              <a:t>consumers reap the </a:t>
            </a:r>
            <a:r>
              <a:rPr lang="en-US" sz="2400" dirty="0" smtClean="0"/>
              <a:t>nutritional benefits </a:t>
            </a:r>
            <a:r>
              <a:rPr lang="en-US" sz="2400" dirty="0"/>
              <a:t>of Greek yogurt and support those who </a:t>
            </a:r>
            <a:r>
              <a:rPr lang="en-US" sz="2400" dirty="0" smtClean="0"/>
              <a:t>make and </a:t>
            </a:r>
            <a:r>
              <a:rPr lang="en-US" sz="2400" dirty="0"/>
              <a:t>sell </a:t>
            </a:r>
            <a:r>
              <a:rPr lang="en-US" sz="2400" u="sng" dirty="0"/>
              <a:t>it, therefore farmers</a:t>
            </a:r>
            <a:r>
              <a:rPr lang="en-US" sz="2400" dirty="0"/>
              <a:t> and businesses </a:t>
            </a:r>
            <a:r>
              <a:rPr lang="en-US" sz="2400" dirty="0" smtClean="0"/>
              <a:t>should continue </a:t>
            </a:r>
            <a:r>
              <a:rPr lang="en-US" sz="2400" dirty="0"/>
              <a:t>finding safe and effective methods of </a:t>
            </a:r>
            <a:r>
              <a:rPr lang="en-US" sz="2400" dirty="0" smtClean="0"/>
              <a:t>producing the </a:t>
            </a:r>
            <a:r>
              <a:rPr lang="en-US" sz="2400" dirty="0"/>
              <a:t>food.</a:t>
            </a:r>
          </a:p>
        </p:txBody>
      </p:sp>
      <p:sp>
        <p:nvSpPr>
          <p:cNvPr id="3" name="Content Placeholder 2"/>
          <p:cNvSpPr>
            <a:spLocks noGrp="1"/>
          </p:cNvSpPr>
          <p:nvPr>
            <p:ph sz="half" idx="1"/>
          </p:nvPr>
        </p:nvSpPr>
        <p:spPr/>
        <p:txBody>
          <a:bodyPr/>
          <a:lstStyle/>
          <a:p>
            <a:pPr marL="0" indent="0">
              <a:buNone/>
            </a:pPr>
            <a:r>
              <a:rPr lang="en-US" dirty="0"/>
              <a:t>A) NO CHANGE</a:t>
            </a:r>
          </a:p>
          <a:p>
            <a:pPr marL="0" indent="0">
              <a:buNone/>
            </a:pPr>
            <a:r>
              <a:rPr lang="en-US" dirty="0"/>
              <a:t>B) it, farmers</a:t>
            </a:r>
          </a:p>
          <a:p>
            <a:pPr marL="0" indent="0">
              <a:buNone/>
            </a:pPr>
            <a:r>
              <a:rPr lang="en-US" dirty="0"/>
              <a:t>C) it, so farmers</a:t>
            </a:r>
          </a:p>
          <a:p>
            <a:pPr marL="0" indent="0">
              <a:buNone/>
            </a:pPr>
            <a:r>
              <a:rPr lang="en-US" dirty="0"/>
              <a:t>D) it: farmers</a:t>
            </a:r>
          </a:p>
        </p:txBody>
      </p:sp>
      <p:sp>
        <p:nvSpPr>
          <p:cNvPr id="5" name="Rectangle 4"/>
          <p:cNvSpPr/>
          <p:nvPr/>
        </p:nvSpPr>
        <p:spPr>
          <a:xfrm>
            <a:off x="3954379" y="2293186"/>
            <a:ext cx="5053330" cy="2585323"/>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What type of question is this?</a:t>
            </a:r>
            <a:endParaRPr lang="en-US" sz="5400" b="1" cap="none" spc="0" dirty="0">
              <a:ln/>
              <a:solidFill>
                <a:schemeClr val="accent4"/>
              </a:solidFill>
              <a:effectLst/>
            </a:endParaRPr>
          </a:p>
        </p:txBody>
      </p:sp>
      <p:cxnSp>
        <p:nvCxnSpPr>
          <p:cNvPr id="7" name="Straight Connector 6"/>
          <p:cNvCxnSpPr/>
          <p:nvPr/>
        </p:nvCxnSpPr>
        <p:spPr>
          <a:xfrm flipV="1">
            <a:off x="1103312" y="2133600"/>
            <a:ext cx="420688" cy="256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103312" y="2935705"/>
            <a:ext cx="420688" cy="256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103312" y="3353620"/>
            <a:ext cx="420688" cy="256674"/>
          </a:xfrm>
          <a:prstGeom prst="line">
            <a:avLst/>
          </a:prstGeom>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103312" y="2510589"/>
            <a:ext cx="1575720" cy="2807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Image result for animal 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2105" y="4604095"/>
            <a:ext cx="3436671" cy="180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831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574" y="2417876"/>
            <a:ext cx="9404723" cy="1400530"/>
          </a:xfrm>
        </p:spPr>
        <p:txBody>
          <a:bodyPr/>
          <a:lstStyle/>
          <a:p>
            <a:r>
              <a:rPr lang="en-US" dirty="0" smtClean="0"/>
              <a:t>Questions on Section 2?</a:t>
            </a:r>
            <a:endParaRPr lang="en-US" dirty="0"/>
          </a:p>
        </p:txBody>
      </p:sp>
    </p:spTree>
    <p:extLst>
      <p:ext uri="{BB962C8B-B14F-4D97-AF65-F5344CB8AC3E}">
        <p14:creationId xmlns:p14="http://schemas.microsoft.com/office/powerpoint/2010/main" val="31900011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a:xfrm>
            <a:off x="726322" y="1274875"/>
            <a:ext cx="10767846" cy="5342493"/>
          </a:xfrm>
        </p:spPr>
        <p:txBody>
          <a:bodyPr/>
          <a:lstStyle/>
          <a:p>
            <a:r>
              <a:rPr lang="en-US" dirty="0" smtClean="0"/>
              <a:t>Reading comprehension</a:t>
            </a:r>
          </a:p>
          <a:p>
            <a:pPr lvl="1"/>
            <a:r>
              <a:rPr lang="en-US" dirty="0" smtClean="0"/>
              <a:t>Mark up passages as you read them</a:t>
            </a:r>
          </a:p>
          <a:p>
            <a:pPr lvl="1"/>
            <a:r>
              <a:rPr lang="en-US" dirty="0" smtClean="0"/>
              <a:t>Think about main ideas</a:t>
            </a:r>
          </a:p>
          <a:p>
            <a:pPr lvl="1"/>
            <a:r>
              <a:rPr lang="en-US" dirty="0" smtClean="0"/>
              <a:t>Don’t look at answer choices before going back to the passage</a:t>
            </a:r>
          </a:p>
          <a:p>
            <a:pPr lvl="1"/>
            <a:r>
              <a:rPr lang="en-US" dirty="0" smtClean="0"/>
              <a:t>Determine what type of question it is to know what steps to follow to find the best answer</a:t>
            </a:r>
          </a:p>
          <a:p>
            <a:r>
              <a:rPr lang="en-US" dirty="0" smtClean="0"/>
              <a:t>Writing and Language</a:t>
            </a:r>
          </a:p>
          <a:p>
            <a:pPr lvl="1"/>
            <a:r>
              <a:rPr lang="en-US" dirty="0" smtClean="0"/>
              <a:t>Mark up passages as you read them</a:t>
            </a:r>
          </a:p>
          <a:p>
            <a:pPr lvl="1"/>
            <a:r>
              <a:rPr lang="en-US" dirty="0" smtClean="0"/>
              <a:t>Think about main ideas</a:t>
            </a:r>
          </a:p>
          <a:p>
            <a:pPr lvl="1"/>
            <a:r>
              <a:rPr lang="en-US" dirty="0" smtClean="0"/>
              <a:t>Look at answer choices for hints about what to pay attention to</a:t>
            </a:r>
          </a:p>
          <a:p>
            <a:pPr lvl="1"/>
            <a:r>
              <a:rPr lang="en-US" dirty="0" smtClean="0"/>
              <a:t>Determine what type of question it is to know what steps to follow to find the best answer</a:t>
            </a:r>
          </a:p>
          <a:p>
            <a:pPr lvl="1"/>
            <a:r>
              <a:rPr lang="en-US" dirty="0" smtClean="0"/>
              <a:t>An answer can be right without being the best answer</a:t>
            </a:r>
            <a:endParaRPr lang="en-US" dirty="0"/>
          </a:p>
        </p:txBody>
      </p:sp>
    </p:spTree>
    <p:extLst>
      <p:ext uri="{BB962C8B-B14F-4D97-AF65-F5344CB8AC3E}">
        <p14:creationId xmlns:p14="http://schemas.microsoft.com/office/powerpoint/2010/main" val="296850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Scale>
                                      <p:cBhvr>
                                        <p:cTn id="2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3" end="3"/>
                                            </p:txEl>
                                          </p:spTgt>
                                        </p:tgtEl>
                                        <p:attrNameLst>
                                          <p:attrName>ppt_x</p:attrName>
                                          <p:attrName>ppt_y</p:attrName>
                                        </p:attrNameLst>
                                      </p:cBhvr>
                                    </p:animMotion>
                                    <p:animEffect transition="in" filter="fade">
                                      <p:cBhvr>
                                        <p:cTn id="24" dur="1000"/>
                                        <p:tgtEl>
                                          <p:spTgt spid="3">
                                            <p:txEl>
                                              <p:pRg st="3" end="3"/>
                                            </p:txEl>
                                          </p:spTgt>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Scale>
                                      <p:cBhvr>
                                        <p:cTn id="27"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4" end="4"/>
                                            </p:txEl>
                                          </p:spTgt>
                                        </p:tgtEl>
                                        <p:attrNameLst>
                                          <p:attrName>ppt_x</p:attrName>
                                          <p:attrName>ppt_y</p:attrName>
                                        </p:attrNameLst>
                                      </p:cBhvr>
                                    </p:animMotion>
                                    <p:animEffect transition="in" filter="fade">
                                      <p:cBhvr>
                                        <p:cTn id="29" dur="10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2"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Scale>
                                      <p:cBhvr>
                                        <p:cTn id="34"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1000" decel="50000" fill="hold">
                                          <p:stCondLst>
                                            <p:cond delay="0"/>
                                          </p:stCondLst>
                                        </p:cTn>
                                        <p:tgtEl>
                                          <p:spTgt spid="3">
                                            <p:txEl>
                                              <p:pRg st="5" end="5"/>
                                            </p:txEl>
                                          </p:spTgt>
                                        </p:tgtEl>
                                        <p:attrNameLst>
                                          <p:attrName>ppt_x</p:attrName>
                                          <p:attrName>ppt_y</p:attrName>
                                        </p:attrNameLst>
                                      </p:cBhvr>
                                    </p:animMotion>
                                    <p:animEffect transition="in" filter="fade">
                                      <p:cBhvr>
                                        <p:cTn id="36" dur="1000"/>
                                        <p:tgtEl>
                                          <p:spTgt spid="3">
                                            <p:txEl>
                                              <p:pRg st="5" end="5"/>
                                            </p:txEl>
                                          </p:spTgt>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Scale>
                                      <p:cBhvr>
                                        <p:cTn id="39" dur="1000" decel="50000" fill="hold">
                                          <p:stCondLst>
                                            <p:cond delay="0"/>
                                          </p:stCondLst>
                                        </p:cTn>
                                        <p:tgtEl>
                                          <p:spTgt spid="3">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6" end="6"/>
                                            </p:txEl>
                                          </p:spTgt>
                                        </p:tgtEl>
                                        <p:attrNameLst>
                                          <p:attrName>ppt_x</p:attrName>
                                          <p:attrName>ppt_y</p:attrName>
                                        </p:attrNameLst>
                                      </p:cBhvr>
                                    </p:animMotion>
                                    <p:animEffect transition="in" filter="fade">
                                      <p:cBhvr>
                                        <p:cTn id="41" dur="1000"/>
                                        <p:tgtEl>
                                          <p:spTgt spid="3">
                                            <p:txEl>
                                              <p:pRg st="6" end="6"/>
                                            </p:txEl>
                                          </p:spTgt>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Scale>
                                      <p:cBhvr>
                                        <p:cTn id="44"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3">
                                            <p:txEl>
                                              <p:pRg st="7" end="7"/>
                                            </p:txEl>
                                          </p:spTgt>
                                        </p:tgtEl>
                                        <p:attrNameLst>
                                          <p:attrName>ppt_x</p:attrName>
                                          <p:attrName>ppt_y</p:attrName>
                                        </p:attrNameLst>
                                      </p:cBhvr>
                                    </p:animMotion>
                                    <p:animEffect transition="in" filter="fade">
                                      <p:cBhvr>
                                        <p:cTn id="46" dur="1000"/>
                                        <p:tgtEl>
                                          <p:spTgt spid="3">
                                            <p:txEl>
                                              <p:pRg st="7" end="7"/>
                                            </p:txEl>
                                          </p:spTgt>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Scale>
                                      <p:cBhvr>
                                        <p:cTn id="49" dur="1000" decel="50000" fill="hold">
                                          <p:stCondLst>
                                            <p:cond delay="0"/>
                                          </p:stCondLst>
                                        </p:cTn>
                                        <p:tgtEl>
                                          <p:spTgt spid="3">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3">
                                            <p:txEl>
                                              <p:pRg st="8" end="8"/>
                                            </p:txEl>
                                          </p:spTgt>
                                        </p:tgtEl>
                                        <p:attrNameLst>
                                          <p:attrName>ppt_x</p:attrName>
                                          <p:attrName>ppt_y</p:attrName>
                                        </p:attrNameLst>
                                      </p:cBhvr>
                                    </p:animMotion>
                                    <p:animEffect transition="in" filter="fade">
                                      <p:cBhvr>
                                        <p:cTn id="51" dur="1000"/>
                                        <p:tgtEl>
                                          <p:spTgt spid="3">
                                            <p:txEl>
                                              <p:pRg st="8" end="8"/>
                                            </p:txEl>
                                          </p:spTgt>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Scale>
                                      <p:cBhvr>
                                        <p:cTn id="54"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3">
                                            <p:txEl>
                                              <p:pRg st="9" end="9"/>
                                            </p:txEl>
                                          </p:spTgt>
                                        </p:tgtEl>
                                        <p:attrNameLst>
                                          <p:attrName>ppt_x</p:attrName>
                                          <p:attrName>ppt_y</p:attrName>
                                        </p:attrNameLst>
                                      </p:cBhvr>
                                    </p:animMotion>
                                    <p:animEffect transition="in" filter="fade">
                                      <p:cBhvr>
                                        <p:cTn id="56" dur="1000"/>
                                        <p:tgtEl>
                                          <p:spTgt spid="3">
                                            <p:txEl>
                                              <p:pRg st="9" end="9"/>
                                            </p:txEl>
                                          </p:spTgt>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Scale>
                                      <p:cBhvr>
                                        <p:cTn id="59" dur="1000" decel="50000" fill="hold">
                                          <p:stCondLst>
                                            <p:cond delay="0"/>
                                          </p:stCondLst>
                                        </p:cTn>
                                        <p:tgtEl>
                                          <p:spTgt spid="3">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3">
                                            <p:txEl>
                                              <p:pRg st="10" end="10"/>
                                            </p:txEl>
                                          </p:spTgt>
                                        </p:tgtEl>
                                        <p:attrNameLst>
                                          <p:attrName>ppt_x</p:attrName>
                                          <p:attrName>ppt_y</p:attrName>
                                        </p:attrNameLst>
                                      </p:cBhvr>
                                    </p:animMotion>
                                    <p:animEffect transition="in" filter="fade">
                                      <p:cBhvr>
                                        <p:cTn id="61"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22. The authors use the word “backbone” in lines 3 and 39 to indicate that</a:t>
            </a:r>
            <a:endParaRPr lang="en-US" sz="2800" dirty="0"/>
          </a:p>
        </p:txBody>
      </p:sp>
      <p:sp>
        <p:nvSpPr>
          <p:cNvPr id="4" name="Content Placeholder 3"/>
          <p:cNvSpPr>
            <a:spLocks noGrp="1"/>
          </p:cNvSpPr>
          <p:nvPr>
            <p:ph sz="half" idx="2"/>
          </p:nvPr>
        </p:nvSpPr>
        <p:spPr/>
        <p:txBody>
          <a:bodyPr>
            <a:normAutofit/>
          </a:bodyPr>
          <a:lstStyle/>
          <a:p>
            <a:r>
              <a:rPr lang="en-US" dirty="0" smtClean="0"/>
              <a:t>Don’t look at the answer choices right away.</a:t>
            </a:r>
          </a:p>
          <a:p>
            <a:r>
              <a:rPr lang="en-US" dirty="0" smtClean="0"/>
              <a:t>Go back to the lines referenced in the text.</a:t>
            </a:r>
          </a:p>
          <a:p>
            <a:r>
              <a:rPr lang="en-US" dirty="0" smtClean="0"/>
              <a:t>Reread the sentence before, the sentence itself, and the sentence after.</a:t>
            </a:r>
          </a:p>
          <a:p>
            <a:r>
              <a:rPr lang="en-US" dirty="0" smtClean="0"/>
              <a:t>Decide what you think the word is trying to say in context.</a:t>
            </a:r>
          </a:p>
          <a:p>
            <a:r>
              <a:rPr lang="en-US" dirty="0" smtClean="0"/>
              <a:t>Find an answer choice that matches.</a:t>
            </a:r>
            <a:endParaRPr lang="en-US" dirty="0"/>
          </a:p>
        </p:txBody>
      </p:sp>
      <p:sp>
        <p:nvSpPr>
          <p:cNvPr id="6" name="Rectangle 5"/>
          <p:cNvSpPr/>
          <p:nvPr/>
        </p:nvSpPr>
        <p:spPr>
          <a:xfrm>
            <a:off x="400986" y="2136303"/>
            <a:ext cx="5061001" cy="258532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Definition </a:t>
            </a:r>
          </a:p>
          <a:p>
            <a:pPr algn="ctr"/>
            <a:r>
              <a:rPr lang="en-US" sz="5400" b="1" dirty="0" smtClean="0">
                <a:ln/>
                <a:solidFill>
                  <a:schemeClr val="accent4"/>
                </a:solidFill>
              </a:rPr>
              <a:t>questions</a:t>
            </a:r>
            <a:endParaRPr lang="en-US" sz="5400" b="1" cap="none" spc="0" dirty="0">
              <a:ln/>
              <a:solidFill>
                <a:schemeClr val="accent4"/>
              </a:solidFill>
              <a:effectLst/>
            </a:endParaRPr>
          </a:p>
        </p:txBody>
      </p:sp>
    </p:spTree>
    <p:extLst>
      <p:ext uri="{BB962C8B-B14F-4D97-AF65-F5344CB8AC3E}">
        <p14:creationId xmlns:p14="http://schemas.microsoft.com/office/powerpoint/2010/main" val="16333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075964"/>
            <a:ext cx="6096000" cy="1754326"/>
          </a:xfrm>
          <a:prstGeom prst="rect">
            <a:avLst/>
          </a:prstGeom>
        </p:spPr>
        <p:txBody>
          <a:bodyPr>
            <a:spAutoFit/>
          </a:bodyPr>
          <a:lstStyle/>
          <a:p>
            <a:r>
              <a:rPr lang="en-US" dirty="0">
                <a:latin typeface="MinionPro-Regular"/>
              </a:rPr>
              <a:t>The chemical formula of deoxyribonucleic acid</a:t>
            </a:r>
          </a:p>
          <a:p>
            <a:r>
              <a:rPr lang="en-US" dirty="0">
                <a:latin typeface="MinionPro-Regular"/>
              </a:rPr>
              <a:t>(DNA) is now well established. The molecule is a</a:t>
            </a:r>
          </a:p>
          <a:p>
            <a:r>
              <a:rPr lang="en-US" dirty="0">
                <a:latin typeface="MinionPro-Regular"/>
              </a:rPr>
              <a:t>very long chain, the backbone of which consists of a</a:t>
            </a:r>
          </a:p>
          <a:p>
            <a:r>
              <a:rPr lang="en-US" dirty="0">
                <a:latin typeface="MinionPro-Regular"/>
              </a:rPr>
              <a:t>regular alternation of sugar and phosphate groups.</a:t>
            </a:r>
          </a:p>
          <a:p>
            <a:r>
              <a:rPr lang="en-US" dirty="0">
                <a:latin typeface="MinionPro-Regular"/>
              </a:rPr>
              <a:t>To each sugar is attached a nitrogenous base, which</a:t>
            </a:r>
          </a:p>
          <a:p>
            <a:r>
              <a:rPr lang="en-US" dirty="0">
                <a:latin typeface="MinionPro-Regular"/>
              </a:rPr>
              <a:t>can be of four different types.</a:t>
            </a:r>
            <a:endParaRPr lang="en-US" dirty="0"/>
          </a:p>
        </p:txBody>
      </p:sp>
      <p:sp>
        <p:nvSpPr>
          <p:cNvPr id="3" name="Rectangle 2"/>
          <p:cNvSpPr/>
          <p:nvPr/>
        </p:nvSpPr>
        <p:spPr>
          <a:xfrm>
            <a:off x="2133600" y="3225060"/>
            <a:ext cx="6096000" cy="2862322"/>
          </a:xfrm>
          <a:prstGeom prst="rect">
            <a:avLst/>
          </a:prstGeom>
        </p:spPr>
        <p:txBody>
          <a:bodyPr>
            <a:spAutoFit/>
          </a:bodyPr>
          <a:lstStyle/>
          <a:p>
            <a:r>
              <a:rPr lang="en-US" dirty="0">
                <a:latin typeface="MinionPro-Regular"/>
              </a:rPr>
              <a:t>Adenine, for example, can occur on either chain; but</a:t>
            </a:r>
          </a:p>
          <a:p>
            <a:r>
              <a:rPr lang="en-US" dirty="0">
                <a:latin typeface="MinionPro-Regular"/>
              </a:rPr>
              <a:t>when it does, its partner on the other chain must</a:t>
            </a:r>
          </a:p>
          <a:p>
            <a:r>
              <a:rPr lang="en-US" dirty="0">
                <a:latin typeface="MinionPro-Regular"/>
              </a:rPr>
              <a:t>always be thymine.</a:t>
            </a:r>
          </a:p>
          <a:p>
            <a:r>
              <a:rPr lang="en-US" dirty="0">
                <a:latin typeface="MinionPro-Regular"/>
              </a:rPr>
              <a:t>The phosphate-sugar backbone of our model is</a:t>
            </a:r>
          </a:p>
          <a:p>
            <a:r>
              <a:rPr lang="en-US" dirty="0">
                <a:latin typeface="MinionPro-Regular"/>
              </a:rPr>
              <a:t>completely regular, but any sequence of the pairs of</a:t>
            </a:r>
          </a:p>
          <a:p>
            <a:r>
              <a:rPr lang="en-US" dirty="0">
                <a:latin typeface="MinionPro-Regular"/>
              </a:rPr>
              <a:t>bases can fit into the structure. It follows that in a</a:t>
            </a:r>
          </a:p>
          <a:p>
            <a:r>
              <a:rPr lang="en-US" dirty="0">
                <a:latin typeface="MinionPro-Regular"/>
              </a:rPr>
              <a:t>long molecule many different permutations are</a:t>
            </a:r>
          </a:p>
          <a:p>
            <a:r>
              <a:rPr lang="en-US" dirty="0">
                <a:latin typeface="MinionPro-Regular"/>
              </a:rPr>
              <a:t>possible, and it therefore seems likely that the precise</a:t>
            </a:r>
          </a:p>
          <a:p>
            <a:r>
              <a:rPr lang="en-US" dirty="0">
                <a:latin typeface="MinionPro-Regular"/>
              </a:rPr>
              <a:t>sequence of bases is the code which carries the</a:t>
            </a:r>
          </a:p>
          <a:p>
            <a:r>
              <a:rPr lang="en-US" dirty="0" err="1">
                <a:latin typeface="MinionPro-Regular"/>
              </a:rPr>
              <a:t>genetical</a:t>
            </a:r>
            <a:r>
              <a:rPr lang="en-US" dirty="0">
                <a:latin typeface="MinionPro-Regular"/>
              </a:rPr>
              <a:t> information.</a:t>
            </a:r>
            <a:endParaRPr lang="en-US" dirty="0"/>
          </a:p>
        </p:txBody>
      </p:sp>
      <p:sp>
        <p:nvSpPr>
          <p:cNvPr id="4" name="Rectangle 3"/>
          <p:cNvSpPr/>
          <p:nvPr/>
        </p:nvSpPr>
        <p:spPr>
          <a:xfrm>
            <a:off x="8350079" y="1365045"/>
            <a:ext cx="2983509" cy="2585323"/>
          </a:xfrm>
          <a:prstGeom prst="rect">
            <a:avLst/>
          </a:prstGeom>
          <a:noFill/>
        </p:spPr>
        <p:txBody>
          <a:bodyPr wrap="non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What do</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y</a:t>
            </a:r>
            <a:r>
              <a:rPr lang="en-US"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ou</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a:t>
            </a: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hink?</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p:cNvSpPr txBox="1"/>
          <p:nvPr/>
        </p:nvSpPr>
        <p:spPr>
          <a:xfrm>
            <a:off x="8486274" y="4195011"/>
            <a:ext cx="1259305" cy="369332"/>
          </a:xfrm>
          <a:prstGeom prst="rect">
            <a:avLst/>
          </a:prstGeom>
          <a:noFill/>
        </p:spPr>
        <p:txBody>
          <a:bodyPr wrap="square" rtlCol="0">
            <a:spAutoFit/>
          </a:bodyPr>
          <a:lstStyle/>
          <a:p>
            <a:r>
              <a:rPr lang="en-US" dirty="0" smtClean="0">
                <a:solidFill>
                  <a:srgbClr val="FF0000"/>
                </a:solidFill>
              </a:rPr>
              <a:t>formula</a:t>
            </a:r>
            <a:endParaRPr lang="en-US" dirty="0">
              <a:solidFill>
                <a:srgbClr val="FF0000"/>
              </a:solidFill>
            </a:endParaRPr>
          </a:p>
        </p:txBody>
      </p:sp>
      <p:sp>
        <p:nvSpPr>
          <p:cNvPr id="6" name="TextBox 5"/>
          <p:cNvSpPr txBox="1"/>
          <p:nvPr/>
        </p:nvSpPr>
        <p:spPr>
          <a:xfrm>
            <a:off x="9962148" y="4656221"/>
            <a:ext cx="1259305" cy="369332"/>
          </a:xfrm>
          <a:prstGeom prst="rect">
            <a:avLst/>
          </a:prstGeom>
          <a:noFill/>
        </p:spPr>
        <p:txBody>
          <a:bodyPr wrap="square" rtlCol="0">
            <a:spAutoFit/>
          </a:bodyPr>
          <a:lstStyle/>
          <a:p>
            <a:r>
              <a:rPr lang="en-US" dirty="0" smtClean="0">
                <a:solidFill>
                  <a:srgbClr val="FF0000"/>
                </a:solidFill>
              </a:rPr>
              <a:t>structure</a:t>
            </a:r>
            <a:endParaRPr lang="en-US" dirty="0">
              <a:solidFill>
                <a:srgbClr val="FF0000"/>
              </a:solidFill>
            </a:endParaRPr>
          </a:p>
        </p:txBody>
      </p:sp>
      <p:sp>
        <p:nvSpPr>
          <p:cNvPr id="7" name="TextBox 6"/>
          <p:cNvSpPr txBox="1"/>
          <p:nvPr/>
        </p:nvSpPr>
        <p:spPr>
          <a:xfrm>
            <a:off x="8534402" y="5325980"/>
            <a:ext cx="1427746" cy="369332"/>
          </a:xfrm>
          <a:prstGeom prst="rect">
            <a:avLst/>
          </a:prstGeom>
          <a:noFill/>
        </p:spPr>
        <p:txBody>
          <a:bodyPr wrap="square" rtlCol="0">
            <a:spAutoFit/>
          </a:bodyPr>
          <a:lstStyle/>
          <a:p>
            <a:r>
              <a:rPr lang="en-US" dirty="0" smtClean="0">
                <a:solidFill>
                  <a:srgbClr val="FF0000"/>
                </a:solidFill>
              </a:rPr>
              <a:t>sequence</a:t>
            </a:r>
            <a:endParaRPr lang="en-US" dirty="0">
              <a:solidFill>
                <a:srgbClr val="FF0000"/>
              </a:solidFill>
            </a:endParaRPr>
          </a:p>
        </p:txBody>
      </p:sp>
    </p:spTree>
    <p:extLst>
      <p:ext uri="{BB962C8B-B14F-4D97-AF65-F5344CB8AC3E}">
        <p14:creationId xmlns:p14="http://schemas.microsoft.com/office/powerpoint/2010/main" val="344089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22. The authors use the word “backbone” in lines 3 and 39 to indicate that</a:t>
            </a:r>
            <a:endParaRPr lang="en-US" sz="2800" dirty="0"/>
          </a:p>
        </p:txBody>
      </p:sp>
      <p:sp>
        <p:nvSpPr>
          <p:cNvPr id="3" name="Content Placeholder 2"/>
          <p:cNvSpPr>
            <a:spLocks noGrp="1"/>
          </p:cNvSpPr>
          <p:nvPr>
            <p:ph sz="half" idx="1"/>
          </p:nvPr>
        </p:nvSpPr>
        <p:spPr/>
        <p:txBody>
          <a:bodyPr>
            <a:normAutofit/>
          </a:bodyPr>
          <a:lstStyle/>
          <a:p>
            <a:pPr marL="0" indent="0">
              <a:buNone/>
            </a:pPr>
            <a:r>
              <a:rPr lang="en-US" dirty="0"/>
              <a:t>A) only very long chains of DNA can be taken </a:t>
            </a:r>
            <a:r>
              <a:rPr lang="en-US" dirty="0" smtClean="0"/>
              <a:t>from an </a:t>
            </a:r>
            <a:r>
              <a:rPr lang="en-US" dirty="0"/>
              <a:t>organism with a spinal column.</a:t>
            </a:r>
          </a:p>
          <a:p>
            <a:pPr marL="0" indent="0">
              <a:buNone/>
            </a:pPr>
            <a:r>
              <a:rPr lang="en-US" dirty="0"/>
              <a:t>B) the main structure of a chain in a DNA </a:t>
            </a:r>
            <a:r>
              <a:rPr lang="en-US" dirty="0" smtClean="0"/>
              <a:t>molecule is </a:t>
            </a:r>
            <a:r>
              <a:rPr lang="en-US" dirty="0"/>
              <a:t>composed of repeating units.</a:t>
            </a:r>
          </a:p>
          <a:p>
            <a:pPr marL="0" indent="0">
              <a:buNone/>
            </a:pPr>
            <a:r>
              <a:rPr lang="en-US" dirty="0"/>
              <a:t>C) a chain in a DNA molecule consists entirely </a:t>
            </a:r>
            <a:r>
              <a:rPr lang="en-US" dirty="0" smtClean="0"/>
              <a:t>of phosphate </a:t>
            </a:r>
            <a:r>
              <a:rPr lang="en-US" dirty="0"/>
              <a:t>groups or of sugars.</a:t>
            </a:r>
          </a:p>
          <a:p>
            <a:pPr marL="0" indent="0">
              <a:buNone/>
            </a:pPr>
            <a:r>
              <a:rPr lang="en-US" dirty="0"/>
              <a:t>D) nitrogenous bases form the main structural </a:t>
            </a:r>
            <a:r>
              <a:rPr lang="en-US" dirty="0" smtClean="0"/>
              <a:t>unit of </a:t>
            </a:r>
            <a:r>
              <a:rPr lang="en-US" dirty="0"/>
              <a:t>DNA.</a:t>
            </a:r>
          </a:p>
        </p:txBody>
      </p:sp>
      <p:sp>
        <p:nvSpPr>
          <p:cNvPr id="7" name="Rounded Rectangle 6"/>
          <p:cNvSpPr/>
          <p:nvPr/>
        </p:nvSpPr>
        <p:spPr>
          <a:xfrm>
            <a:off x="1034716" y="3007895"/>
            <a:ext cx="4403558" cy="962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dog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188" y="2197768"/>
            <a:ext cx="4197658" cy="281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93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23. A </a:t>
            </a:r>
            <a:r>
              <a:rPr lang="en-US" sz="2400" dirty="0"/>
              <a:t>student claims that nitrogenous bases pair</a:t>
            </a:r>
            <a:br>
              <a:rPr lang="en-US" sz="2400" dirty="0"/>
            </a:br>
            <a:r>
              <a:rPr lang="en-US" sz="2400" dirty="0"/>
              <a:t>randomly with one another. Which of the following</a:t>
            </a:r>
            <a:br>
              <a:rPr lang="en-US" sz="2400" dirty="0"/>
            </a:br>
            <a:r>
              <a:rPr lang="en-US" sz="2400" dirty="0"/>
              <a:t>statements in the passage contradicts the student’s</a:t>
            </a:r>
            <a:br>
              <a:rPr lang="en-US" sz="2400" dirty="0"/>
            </a:br>
            <a:r>
              <a:rPr lang="en-US" sz="2400" dirty="0"/>
              <a:t>claim?</a:t>
            </a:r>
          </a:p>
        </p:txBody>
      </p:sp>
      <p:sp>
        <p:nvSpPr>
          <p:cNvPr id="3" name="Content Placeholder 2"/>
          <p:cNvSpPr>
            <a:spLocks noGrp="1"/>
          </p:cNvSpPr>
          <p:nvPr>
            <p:ph idx="1"/>
          </p:nvPr>
        </p:nvSpPr>
        <p:spPr>
          <a:xfrm>
            <a:off x="5550568" y="2342147"/>
            <a:ext cx="4499285" cy="3906252"/>
          </a:xfrm>
        </p:spPr>
        <p:txBody>
          <a:bodyPr/>
          <a:lstStyle/>
          <a:p>
            <a:r>
              <a:rPr lang="en-US" dirty="0" smtClean="0"/>
              <a:t>Key word: contradicts</a:t>
            </a:r>
          </a:p>
          <a:p>
            <a:r>
              <a:rPr lang="en-US" dirty="0" smtClean="0"/>
              <a:t>Before looking at the passage, decide in your own words what the opposite of this opinion would be.</a:t>
            </a:r>
          </a:p>
          <a:p>
            <a:pPr lvl="1"/>
            <a:r>
              <a:rPr lang="en-US" dirty="0" smtClean="0"/>
              <a:t>What are keywords letting you know this student’s opinion?</a:t>
            </a:r>
          </a:p>
          <a:p>
            <a:r>
              <a:rPr lang="en-US" dirty="0" smtClean="0"/>
              <a:t>Go back to the passage and look at the 4 options and see which matches.</a:t>
            </a:r>
            <a:endParaRPr lang="en-US" dirty="0"/>
          </a:p>
        </p:txBody>
      </p:sp>
      <p:sp>
        <p:nvSpPr>
          <p:cNvPr id="5" name="Rectangle 4"/>
          <p:cNvSpPr/>
          <p:nvPr/>
        </p:nvSpPr>
        <p:spPr>
          <a:xfrm>
            <a:off x="392965" y="2449124"/>
            <a:ext cx="5061001" cy="258532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Tips and tricks:</a:t>
            </a:r>
          </a:p>
          <a:p>
            <a:pPr algn="ctr"/>
            <a:r>
              <a:rPr lang="en-US" sz="5400" b="1" dirty="0" smtClean="0">
                <a:ln/>
                <a:solidFill>
                  <a:schemeClr val="accent4"/>
                </a:solidFill>
              </a:rPr>
              <a:t>Picking a</a:t>
            </a:r>
          </a:p>
          <a:p>
            <a:pPr algn="ctr"/>
            <a:r>
              <a:rPr lang="en-US" sz="5400" b="1" cap="none" spc="0" dirty="0" smtClean="0">
                <a:ln/>
                <a:solidFill>
                  <a:schemeClr val="accent4"/>
                </a:solidFill>
                <a:effectLst/>
              </a:rPr>
              <a:t>statement</a:t>
            </a:r>
            <a:endParaRPr lang="en-US" sz="5400" b="1" cap="none" spc="0" dirty="0">
              <a:ln/>
              <a:solidFill>
                <a:schemeClr val="accent4"/>
              </a:solidFill>
              <a:effectLst/>
            </a:endParaRPr>
          </a:p>
        </p:txBody>
      </p:sp>
    </p:spTree>
    <p:extLst>
      <p:ext uri="{BB962C8B-B14F-4D97-AF65-F5344CB8AC3E}">
        <p14:creationId xmlns:p14="http://schemas.microsoft.com/office/powerpoint/2010/main" val="381637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335</TotalTime>
  <Words>4557</Words>
  <Application>Microsoft Office PowerPoint</Application>
  <PresentationFormat>Widescreen</PresentationFormat>
  <Paragraphs>494</Paragraphs>
  <Slides>58</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Century Gothic</vt:lpstr>
      <vt:lpstr>MinionPro-Regular</vt:lpstr>
      <vt:lpstr>Wingdings 3</vt:lpstr>
      <vt:lpstr>Ion</vt:lpstr>
      <vt:lpstr>Section 1</vt:lpstr>
      <vt:lpstr>As you read…</vt:lpstr>
      <vt:lpstr>PowerPoint Presentation</vt:lpstr>
      <vt:lpstr>When you finish…</vt:lpstr>
      <vt:lpstr>What is the main idea of this passage?</vt:lpstr>
      <vt:lpstr>22. The authors use the word “backbone” in lines 3 and 39 to indicate that</vt:lpstr>
      <vt:lpstr>PowerPoint Presentation</vt:lpstr>
      <vt:lpstr>22. The authors use the word “backbone” in lines 3 and 39 to indicate that</vt:lpstr>
      <vt:lpstr>23. A student claims that nitrogenous bases pair randomly with one another. Which of the following statements in the passage contradicts the student’s claim?</vt:lpstr>
      <vt:lpstr>PowerPoint Presentation</vt:lpstr>
      <vt:lpstr>23. A student claims that nitrogenous bases pair randomly with one another. Which of the following statements in the passage contradicts the student’s claim?</vt:lpstr>
      <vt:lpstr>24. In the second paragraph (lines 12-19), what do the authors claim to be a feature of biological interest?</vt:lpstr>
      <vt:lpstr>PowerPoint Presentation</vt:lpstr>
      <vt:lpstr>24. In the second paragraph (lines 12-19), what do the authors claim to be a feature of biological interest?</vt:lpstr>
      <vt:lpstr>25. The authors’ main purpose of including the information about X-ray evidence and density is to</vt:lpstr>
      <vt:lpstr>PowerPoint Presentation</vt:lpstr>
      <vt:lpstr>25. The authors’ main purpose of including the information about X-ray evidence and density is to</vt:lpstr>
      <vt:lpstr>26. Based on the passage, the authors’ statement “If a pair consisted of two purines, for example, there would not be room for it” (lines 29-30) implies that a pair</vt:lpstr>
      <vt:lpstr>PowerPoint Presentation</vt:lpstr>
      <vt:lpstr>26. Based on the passage, the authors’ statement “If a pair consisted of two purines, for example, there would not be room for it” (lines 29-30) implies that a pair</vt:lpstr>
      <vt:lpstr>27. The authors’ use of the words “exact,” “specific,” and “complement” in lines 47-49 in the final paragraph functions mainly to</vt:lpstr>
      <vt:lpstr>PowerPoint Presentation</vt:lpstr>
      <vt:lpstr>27. The authors’ use of the words “exact,” “specific,” and “complement” in lines 47-49 in the final paragraph functions mainly to</vt:lpstr>
      <vt:lpstr>28. Based on the table and passage, which choice gives the correct percentages of the purines in yeast DNA?</vt:lpstr>
      <vt:lpstr>PowerPoint Presentation</vt:lpstr>
      <vt:lpstr>28. Based on the table and passage, which choice gives the correct percentages of the purines in yeast DNA?</vt:lpstr>
      <vt:lpstr>29. Do the data in the table support the authors’ proposed pairing of bases in DNA?</vt:lpstr>
      <vt:lpstr>PowerPoint Presentation</vt:lpstr>
      <vt:lpstr>29. Do the data in the table support the authors’ proposed pairing of bases in DNA?</vt:lpstr>
      <vt:lpstr>30. According to the table, which of the following pairs of base percentages in sea urchin DNA provides evidence in support of the answer to the previous question?</vt:lpstr>
      <vt:lpstr>30. According to the table, which of the following pairs of base percentages in sea urchin DNA provides evidence in support of the answer to the previous question?</vt:lpstr>
      <vt:lpstr>31. Based on the table, is the percentage of adenine in each organism’s DNA the same or does it vary, and which statement made by the authors is most consistent with that data?</vt:lpstr>
      <vt:lpstr>PowerPoint Presentation</vt:lpstr>
      <vt:lpstr>31. Based on the table, is the percentage of adenine in each organism’s DNA the same or does it vary, and which statement made by the authors is most consistent with that data?</vt:lpstr>
      <vt:lpstr>PowerPoint Presentation</vt:lpstr>
      <vt:lpstr>31. Based on the table, is the percentage of adenine in each organism’s DNA the same or does it vary, and which statement made by the authors is most consistent with that data?</vt:lpstr>
      <vt:lpstr>Questions on Section 1? </vt:lpstr>
      <vt:lpstr>Section 2</vt:lpstr>
      <vt:lpstr>Tips for writing and language passages</vt:lpstr>
      <vt:lpstr>What is the main idea for this passage? </vt:lpstr>
      <vt:lpstr>PowerPoint Presentation</vt:lpstr>
      <vt:lpstr>1. Given these solutions as well as the many health benefits of the food, the advantages of Greek yogurt outdo the potential drawbacks of its production.</vt:lpstr>
      <vt:lpstr>2. They can add it to livestock feed as a protein supplement, and people can make their own Greek-style yogurt at home by straining regular yogurt.</vt:lpstr>
      <vt:lpstr>3. If it is improperly introduced into the environment, acid-whey runoff can pollute waterways, depleting the oxygen content of streams and rivers as it decomposes. </vt:lpstr>
      <vt:lpstr>4. Yogurt manufacturers, food scientists; and government officials are also working together to develop additional solutions for reusing whey.</vt:lpstr>
      <vt:lpstr>5. If it is improperly introduced into the environment, acid-whey runoff can pollute waterways, depleting the oxygen content of streams and rivers as it decomposes.</vt:lpstr>
      <vt:lpstr>PowerPoint Presentation</vt:lpstr>
      <vt:lpstr>5. If it is improperly introduced into the environment, acid-whey runoff can pollute waterways, depleting the oxygen content of streams and rivers as it decomposes.</vt:lpstr>
      <vt:lpstr>6. Though these conservation methods can be costly and time-consuming, they are well worth the effort.</vt:lpstr>
      <vt:lpstr>7. Nutritionists consider Greek yogurt to be a healthy food: it is an excellent source of calcium and protein, serves to be a digestive aid, and it contains few calories in its unsweetened low- and non-fat forms. Greek yogurt is slightly lower in sugar and carbohydrates than conventional yogurt is.</vt:lpstr>
      <vt:lpstr>8. Nutritionists consider Greek yogurt to be a healthy food: it is an excellent source of calcium and protein, serves to be a digestive aid, and it contains few calories in its unsweetened low- and non-fat forms. Greek yogurt is slightly lower in sugar and carbohydrates than conventional yogurt is.</vt:lpstr>
      <vt:lpstr>9. Also, because it is more concentrated, Greek yogurt contains slightly more protein per serving, thereby helping people stay satiated for longer periods of time.</vt:lpstr>
      <vt:lpstr>PowerPoint Presentation</vt:lpstr>
      <vt:lpstr>9. Also, because it is more concentrated, Greek yogurt contains slightly more protein per serving, thereby helping people stay satiated for longer periods of time.</vt:lpstr>
      <vt:lpstr>10. Also, because it is more concentrated, Greek yogurt contains slightly more protein per serving, thereby helping people stay satiated for longer periods of time.</vt:lpstr>
      <vt:lpstr>11. Because consumers reap the nutritional benefits of Greek yogurt and support those who make and sell it, therefore farmers and businesses should continue finding safe and effective methods of producing the food.</vt:lpstr>
      <vt:lpstr>Questions on Section 2?</vt:lpstr>
      <vt:lpstr>Recap</vt:lpstr>
    </vt:vector>
  </TitlesOfParts>
  <Company>MA Office of the State Auditor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1</dc:title>
  <dc:creator>Young, Kimberly M.</dc:creator>
  <cp:lastModifiedBy>Young, Kimberly M.</cp:lastModifiedBy>
  <cp:revision>94</cp:revision>
  <dcterms:created xsi:type="dcterms:W3CDTF">2018-09-26T14:34:54Z</dcterms:created>
  <dcterms:modified xsi:type="dcterms:W3CDTF">2018-09-27T18:46:42Z</dcterms:modified>
</cp:coreProperties>
</file>